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7072376" y="717213"/>
            <a:ext cx="0" cy="8879840"/>
          </a:xfrm>
          <a:custGeom>
            <a:avLst/>
            <a:gdLst/>
            <a:ahLst/>
            <a:cxnLst/>
            <a:rect l="l" t="t" r="r" b="b"/>
            <a:pathLst>
              <a:path w="0"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94179" y="1584452"/>
            <a:ext cx="7646034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82865" y="5282691"/>
            <a:ext cx="8821419" cy="1064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FF167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FF167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7072376" y="717213"/>
            <a:ext cx="0" cy="8879840"/>
          </a:xfrm>
          <a:custGeom>
            <a:avLst/>
            <a:gdLst/>
            <a:ahLst/>
            <a:cxnLst/>
            <a:rect l="l" t="t" r="r" b="b"/>
            <a:pathLst>
              <a:path w="0"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5929" y="788923"/>
            <a:ext cx="12429490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82865" y="3508755"/>
            <a:ext cx="9585960" cy="4545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FF167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hyperlink" Target="http://www.xaviermorera.com/" TargetMode="External"/><Relationship Id="rId8" Type="http://schemas.openxmlformats.org/officeDocument/2006/relationships/hyperlink" Target="http://www.bigdatainc.org/" TargetMode="External"/><Relationship Id="rId9" Type="http://schemas.openxmlformats.org/officeDocument/2006/relationships/hyperlink" Target="http://www.lupo.ai/" TargetMode="External"/><Relationship Id="rId10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hyperlink" Target="http://www.techtarget.com/" TargetMode="External"/><Relationship Id="rId7" Type="http://schemas.openxmlformats.org/officeDocument/2006/relationships/hyperlink" Target="http://www.computeNVorld.com/" TargetMode="Externa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5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8"/>
              <a:ext cx="676655" cy="676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8" cy="102869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105954"/>
              <a:ext cx="1017946" cy="206654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395" y="8149457"/>
              <a:ext cx="2066531" cy="102304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6169" y="7105954"/>
              <a:ext cx="2041829" cy="206654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21036" y="3119628"/>
            <a:ext cx="1514983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500"/>
              <a:t>Mastering</a:t>
            </a:r>
            <a:r>
              <a:rPr dirty="0" sz="8000" spc="-535"/>
              <a:t> </a:t>
            </a:r>
            <a:r>
              <a:rPr dirty="0" sz="8000" spc="-495"/>
              <a:t>Prompt</a:t>
            </a:r>
            <a:r>
              <a:rPr dirty="0" sz="8000" spc="-535"/>
              <a:t> </a:t>
            </a:r>
            <a:r>
              <a:rPr dirty="0" sz="8000" spc="-495"/>
              <a:t>Engineering</a:t>
            </a:r>
            <a:endParaRPr sz="8000"/>
          </a:p>
        </p:txBody>
      </p:sp>
      <p:sp>
        <p:nvSpPr>
          <p:cNvPr id="9" name="object 9" descr=""/>
          <p:cNvSpPr txBox="1"/>
          <p:nvPr/>
        </p:nvSpPr>
        <p:spPr>
          <a:xfrm>
            <a:off x="3651934" y="7267447"/>
            <a:ext cx="7393305" cy="172275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710"/>
              </a:spcBef>
            </a:pPr>
            <a:r>
              <a:rPr dirty="0" sz="3600" spc="-300">
                <a:solidFill>
                  <a:srgbClr val="FF1675"/>
                </a:solidFill>
                <a:latin typeface="Arial Black"/>
                <a:cs typeface="Arial Black"/>
              </a:rPr>
              <a:t>Xavier</a:t>
            </a:r>
            <a:r>
              <a:rPr dirty="0" sz="36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600" spc="-70">
                <a:solidFill>
                  <a:srgbClr val="FF1675"/>
                </a:solidFill>
                <a:latin typeface="Arial Black"/>
                <a:cs typeface="Arial Black"/>
              </a:rPr>
              <a:t>Morera</a:t>
            </a:r>
            <a:endParaRPr sz="3600">
              <a:latin typeface="Arial Black"/>
              <a:cs typeface="Arial Black"/>
            </a:endParaRPr>
          </a:p>
          <a:p>
            <a:pPr marL="13970">
              <a:lnSpc>
                <a:spcPct val="100000"/>
              </a:lnSpc>
              <a:spcBef>
                <a:spcPts val="409"/>
              </a:spcBef>
            </a:pPr>
            <a:r>
              <a:rPr dirty="0" sz="2400">
                <a:solidFill>
                  <a:srgbClr val="130F25"/>
                </a:solidFill>
                <a:latin typeface="Arial"/>
                <a:cs typeface="Arial"/>
              </a:rPr>
              <a:t>Helping</a:t>
            </a:r>
            <a:r>
              <a:rPr dirty="0" sz="2400" spc="114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30F25"/>
                </a:solidFill>
                <a:latin typeface="Arial"/>
                <a:cs typeface="Arial"/>
              </a:rPr>
              <a:t>developers</a:t>
            </a:r>
            <a:r>
              <a:rPr dirty="0" sz="2400" spc="12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30F25"/>
                </a:solidFill>
                <a:latin typeface="Arial"/>
                <a:cs typeface="Arial"/>
              </a:rPr>
              <a:t>create</a:t>
            </a:r>
            <a:r>
              <a:rPr dirty="0" sz="2400" spc="130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130F25"/>
                </a:solidFill>
                <a:latin typeface="Arial"/>
                <a:cs typeface="Arial"/>
              </a:rPr>
              <a:t>epic</a:t>
            </a:r>
            <a:r>
              <a:rPr dirty="0" sz="2400" spc="120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30F25"/>
                </a:solidFill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dirty="0" sz="2200" spc="-20">
                <a:solidFill>
                  <a:srgbClr val="130F25"/>
                </a:solidFill>
                <a:latin typeface="Arial"/>
                <a:cs typeface="Arial"/>
                <a:hlinkClick r:id="rId7"/>
              </a:rPr>
              <a:t>www.xaviermorera.com</a:t>
            </a:r>
            <a:r>
              <a:rPr dirty="0" sz="2200" spc="-1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 spc="220">
                <a:solidFill>
                  <a:srgbClr val="130F25"/>
                </a:solidFill>
                <a:latin typeface="Arial"/>
                <a:cs typeface="Arial"/>
              </a:rPr>
              <a:t>/</a:t>
            </a:r>
            <a:r>
              <a:rPr dirty="0" sz="2200" spc="-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30F25"/>
                </a:solidFill>
                <a:latin typeface="Arial"/>
                <a:cs typeface="Arial"/>
                <a:hlinkClick r:id="rId8"/>
              </a:rPr>
              <a:t>www.bigdatainc.org</a:t>
            </a:r>
            <a:r>
              <a:rPr dirty="0" sz="2200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 spc="220">
                <a:solidFill>
                  <a:srgbClr val="130F25"/>
                </a:solidFill>
                <a:latin typeface="Arial"/>
                <a:cs typeface="Arial"/>
              </a:rPr>
              <a:t>/</a:t>
            </a:r>
            <a:r>
              <a:rPr dirty="0" sz="2200" spc="-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30F25"/>
                </a:solidFill>
                <a:latin typeface="Arial"/>
                <a:cs typeface="Arial"/>
                <a:hlinkClick r:id="rId9"/>
              </a:rPr>
              <a:t>www.lupo.ai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30652" y="7105954"/>
            <a:ext cx="2066544" cy="2066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sp>
          <p:nvSpPr>
            <p:cNvPr id="3" name="object 3" descr=""/>
            <p:cNvSpPr/>
            <p:nvPr/>
          </p:nvSpPr>
          <p:spPr>
            <a:xfrm>
              <a:off x="917173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7732065" y="0"/>
                  </a:moveTo>
                  <a:lnTo>
                    <a:pt x="154101" y="0"/>
                  </a:lnTo>
                  <a:lnTo>
                    <a:pt x="105393" y="7856"/>
                  </a:lnTo>
                  <a:lnTo>
                    <a:pt x="63090" y="29732"/>
                  </a:lnTo>
                  <a:lnTo>
                    <a:pt x="29732" y="63091"/>
                  </a:lnTo>
                  <a:lnTo>
                    <a:pt x="7856" y="105393"/>
                  </a:lnTo>
                  <a:lnTo>
                    <a:pt x="0" y="154101"/>
                  </a:lnTo>
                  <a:lnTo>
                    <a:pt x="0" y="984411"/>
                  </a:lnTo>
                  <a:lnTo>
                    <a:pt x="7856" y="1033119"/>
                  </a:lnTo>
                  <a:lnTo>
                    <a:pt x="29732" y="1075421"/>
                  </a:lnTo>
                  <a:lnTo>
                    <a:pt x="63090" y="1108780"/>
                  </a:lnTo>
                  <a:lnTo>
                    <a:pt x="105393" y="1130656"/>
                  </a:lnTo>
                  <a:lnTo>
                    <a:pt x="154101" y="1138513"/>
                  </a:lnTo>
                  <a:lnTo>
                    <a:pt x="7732065" y="1138513"/>
                  </a:lnTo>
                  <a:lnTo>
                    <a:pt x="7780773" y="1130656"/>
                  </a:lnTo>
                  <a:lnTo>
                    <a:pt x="7823076" y="1108780"/>
                  </a:lnTo>
                  <a:lnTo>
                    <a:pt x="7856434" y="1075421"/>
                  </a:lnTo>
                  <a:lnTo>
                    <a:pt x="7878311" y="1033119"/>
                  </a:lnTo>
                  <a:lnTo>
                    <a:pt x="7886167" y="984411"/>
                  </a:lnTo>
                  <a:lnTo>
                    <a:pt x="7886167" y="154101"/>
                  </a:lnTo>
                  <a:lnTo>
                    <a:pt x="7878311" y="105393"/>
                  </a:lnTo>
                  <a:lnTo>
                    <a:pt x="7856434" y="63091"/>
                  </a:lnTo>
                  <a:lnTo>
                    <a:pt x="7823076" y="29732"/>
                  </a:lnTo>
                  <a:lnTo>
                    <a:pt x="7780773" y="7856"/>
                  </a:lnTo>
                  <a:lnTo>
                    <a:pt x="7732065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917173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0" y="154101"/>
                  </a:moveTo>
                  <a:lnTo>
                    <a:pt x="7856" y="105393"/>
                  </a:lnTo>
                  <a:lnTo>
                    <a:pt x="29732" y="63091"/>
                  </a:lnTo>
                  <a:lnTo>
                    <a:pt x="63090" y="29732"/>
                  </a:lnTo>
                  <a:lnTo>
                    <a:pt x="105393" y="7856"/>
                  </a:lnTo>
                  <a:lnTo>
                    <a:pt x="154101" y="0"/>
                  </a:lnTo>
                  <a:lnTo>
                    <a:pt x="7732066" y="0"/>
                  </a:lnTo>
                  <a:lnTo>
                    <a:pt x="7780774" y="7856"/>
                  </a:lnTo>
                  <a:lnTo>
                    <a:pt x="7823076" y="29732"/>
                  </a:lnTo>
                  <a:lnTo>
                    <a:pt x="7856434" y="63091"/>
                  </a:lnTo>
                  <a:lnTo>
                    <a:pt x="7878310" y="105393"/>
                  </a:lnTo>
                  <a:lnTo>
                    <a:pt x="7886167" y="154101"/>
                  </a:lnTo>
                  <a:lnTo>
                    <a:pt x="7886167" y="984411"/>
                  </a:lnTo>
                  <a:lnTo>
                    <a:pt x="7878310" y="1033119"/>
                  </a:lnTo>
                  <a:lnTo>
                    <a:pt x="7856434" y="1075421"/>
                  </a:lnTo>
                  <a:lnTo>
                    <a:pt x="7823076" y="1108780"/>
                  </a:lnTo>
                  <a:lnTo>
                    <a:pt x="7780774" y="1130656"/>
                  </a:lnTo>
                  <a:lnTo>
                    <a:pt x="7732066" y="1138513"/>
                  </a:lnTo>
                  <a:lnTo>
                    <a:pt x="154101" y="1138513"/>
                  </a:lnTo>
                  <a:lnTo>
                    <a:pt x="105393" y="1130656"/>
                  </a:lnTo>
                  <a:lnTo>
                    <a:pt x="63090" y="1108780"/>
                  </a:lnTo>
                  <a:lnTo>
                    <a:pt x="29732" y="1075421"/>
                  </a:lnTo>
                  <a:lnTo>
                    <a:pt x="7856" y="1033119"/>
                  </a:lnTo>
                  <a:lnTo>
                    <a:pt x="0" y="984411"/>
                  </a:lnTo>
                  <a:lnTo>
                    <a:pt x="0" y="154101"/>
                  </a:lnTo>
                  <a:close/>
                </a:path>
              </a:pathLst>
            </a:custGeom>
            <a:ln w="5715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/>
              <a:t>Crafting</a:t>
            </a:r>
            <a:r>
              <a:rPr dirty="0" spc="-285"/>
              <a:t> </a:t>
            </a:r>
            <a:r>
              <a:rPr dirty="0" spc="-245"/>
              <a:t>Effective</a:t>
            </a:r>
            <a:r>
              <a:rPr dirty="0" spc="-295"/>
              <a:t> </a:t>
            </a:r>
            <a:r>
              <a:rPr dirty="0" spc="-355"/>
              <a:t>Prompts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888615" y="3179831"/>
            <a:ext cx="7943850" cy="5991225"/>
            <a:chOff x="888615" y="3179831"/>
            <a:chExt cx="7943850" cy="5991225"/>
          </a:xfrm>
        </p:grpSpPr>
        <p:sp>
          <p:nvSpPr>
            <p:cNvPr id="7" name="object 7" descr=""/>
            <p:cNvSpPr/>
            <p:nvPr/>
          </p:nvSpPr>
          <p:spPr>
            <a:xfrm>
              <a:off x="917190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7699715" y="0"/>
                  </a:moveTo>
                  <a:lnTo>
                    <a:pt x="186433" y="0"/>
                  </a:lnTo>
                  <a:lnTo>
                    <a:pt x="136872" y="6659"/>
                  </a:lnTo>
                  <a:lnTo>
                    <a:pt x="92337" y="25453"/>
                  </a:lnTo>
                  <a:lnTo>
                    <a:pt x="54605" y="54605"/>
                  </a:lnTo>
                  <a:lnTo>
                    <a:pt x="25453" y="92337"/>
                  </a:lnTo>
                  <a:lnTo>
                    <a:pt x="6659" y="136872"/>
                  </a:lnTo>
                  <a:lnTo>
                    <a:pt x="0" y="186433"/>
                  </a:lnTo>
                  <a:lnTo>
                    <a:pt x="0" y="5747089"/>
                  </a:lnTo>
                  <a:lnTo>
                    <a:pt x="6659" y="5796650"/>
                  </a:lnTo>
                  <a:lnTo>
                    <a:pt x="25453" y="5841185"/>
                  </a:lnTo>
                  <a:lnTo>
                    <a:pt x="54605" y="5878917"/>
                  </a:lnTo>
                  <a:lnTo>
                    <a:pt x="92337" y="5908068"/>
                  </a:lnTo>
                  <a:lnTo>
                    <a:pt x="136872" y="5926862"/>
                  </a:lnTo>
                  <a:lnTo>
                    <a:pt x="186433" y="5933522"/>
                  </a:lnTo>
                  <a:lnTo>
                    <a:pt x="7699715" y="5933522"/>
                  </a:lnTo>
                  <a:lnTo>
                    <a:pt x="7749277" y="5926862"/>
                  </a:lnTo>
                  <a:lnTo>
                    <a:pt x="7793812" y="5908068"/>
                  </a:lnTo>
                  <a:lnTo>
                    <a:pt x="7831544" y="5878917"/>
                  </a:lnTo>
                  <a:lnTo>
                    <a:pt x="7860695" y="5841185"/>
                  </a:lnTo>
                  <a:lnTo>
                    <a:pt x="7879489" y="5796650"/>
                  </a:lnTo>
                  <a:lnTo>
                    <a:pt x="7886149" y="5747089"/>
                  </a:lnTo>
                  <a:lnTo>
                    <a:pt x="7886149" y="186433"/>
                  </a:lnTo>
                  <a:lnTo>
                    <a:pt x="7879489" y="136872"/>
                  </a:lnTo>
                  <a:lnTo>
                    <a:pt x="7860695" y="92337"/>
                  </a:lnTo>
                  <a:lnTo>
                    <a:pt x="7831544" y="54605"/>
                  </a:lnTo>
                  <a:lnTo>
                    <a:pt x="7793812" y="25453"/>
                  </a:lnTo>
                  <a:lnTo>
                    <a:pt x="7749277" y="6659"/>
                  </a:lnTo>
                  <a:lnTo>
                    <a:pt x="76997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17190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0" y="186433"/>
                  </a:moveTo>
                  <a:lnTo>
                    <a:pt x="6659" y="136872"/>
                  </a:lnTo>
                  <a:lnTo>
                    <a:pt x="25453" y="92337"/>
                  </a:lnTo>
                  <a:lnTo>
                    <a:pt x="54605" y="54605"/>
                  </a:lnTo>
                  <a:lnTo>
                    <a:pt x="92336" y="25453"/>
                  </a:lnTo>
                  <a:lnTo>
                    <a:pt x="136872" y="6659"/>
                  </a:lnTo>
                  <a:lnTo>
                    <a:pt x="186433" y="0"/>
                  </a:lnTo>
                  <a:lnTo>
                    <a:pt x="7699716" y="0"/>
                  </a:lnTo>
                  <a:lnTo>
                    <a:pt x="7749277" y="6659"/>
                  </a:lnTo>
                  <a:lnTo>
                    <a:pt x="7793813" y="25453"/>
                  </a:lnTo>
                  <a:lnTo>
                    <a:pt x="7831544" y="54605"/>
                  </a:lnTo>
                  <a:lnTo>
                    <a:pt x="7860696" y="92337"/>
                  </a:lnTo>
                  <a:lnTo>
                    <a:pt x="7879490" y="136872"/>
                  </a:lnTo>
                  <a:lnTo>
                    <a:pt x="7886150" y="186433"/>
                  </a:lnTo>
                  <a:lnTo>
                    <a:pt x="7886150" y="5747089"/>
                  </a:lnTo>
                  <a:lnTo>
                    <a:pt x="7879490" y="5796650"/>
                  </a:lnTo>
                  <a:lnTo>
                    <a:pt x="7860696" y="5841186"/>
                  </a:lnTo>
                  <a:lnTo>
                    <a:pt x="7831544" y="5878917"/>
                  </a:lnTo>
                  <a:lnTo>
                    <a:pt x="7793813" y="5908069"/>
                  </a:lnTo>
                  <a:lnTo>
                    <a:pt x="7749277" y="5926863"/>
                  </a:lnTo>
                  <a:lnTo>
                    <a:pt x="7699716" y="5933523"/>
                  </a:lnTo>
                  <a:lnTo>
                    <a:pt x="186433" y="5933523"/>
                  </a:lnTo>
                  <a:lnTo>
                    <a:pt x="136872" y="5926863"/>
                  </a:lnTo>
                  <a:lnTo>
                    <a:pt x="92336" y="5908069"/>
                  </a:lnTo>
                  <a:lnTo>
                    <a:pt x="54605" y="5878917"/>
                  </a:lnTo>
                  <a:lnTo>
                    <a:pt x="25453" y="5841186"/>
                  </a:lnTo>
                  <a:lnTo>
                    <a:pt x="6659" y="5796650"/>
                  </a:lnTo>
                  <a:lnTo>
                    <a:pt x="0" y="5747089"/>
                  </a:lnTo>
                  <a:lnTo>
                    <a:pt x="0" y="186433"/>
                  </a:lnTo>
                  <a:close/>
                </a:path>
              </a:pathLst>
            </a:custGeom>
            <a:ln w="5715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324855" y="2585211"/>
            <a:ext cx="4949190" cy="1510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07360">
              <a:lnSpc>
                <a:spcPct val="100000"/>
              </a:lnSpc>
              <a:spcBef>
                <a:spcPts val="100"/>
              </a:spcBef>
            </a:pPr>
            <a:r>
              <a:rPr dirty="0" sz="3400" spc="-20">
                <a:solidFill>
                  <a:srgbClr val="FFFFFF"/>
                </a:solidFill>
                <a:latin typeface="Arial Black"/>
                <a:cs typeface="Arial Black"/>
              </a:rPr>
              <a:t>Good</a:t>
            </a:r>
            <a:endParaRPr sz="3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525"/>
              </a:spcBef>
            </a:pP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Write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about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technology.</a:t>
            </a:r>
            <a:endParaRPr sz="3400">
              <a:latin typeface="Arial Black"/>
              <a:cs typeface="Arial Black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9456082" y="2490511"/>
            <a:ext cx="7943850" cy="6680200"/>
            <a:chOff x="9456082" y="2490511"/>
            <a:chExt cx="7943850" cy="6680200"/>
          </a:xfrm>
        </p:grpSpPr>
        <p:sp>
          <p:nvSpPr>
            <p:cNvPr id="11" name="object 11" descr=""/>
            <p:cNvSpPr/>
            <p:nvPr/>
          </p:nvSpPr>
          <p:spPr>
            <a:xfrm>
              <a:off x="9484657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7732059" y="0"/>
                  </a:moveTo>
                  <a:lnTo>
                    <a:pt x="154100" y="0"/>
                  </a:lnTo>
                  <a:lnTo>
                    <a:pt x="105392" y="7856"/>
                  </a:lnTo>
                  <a:lnTo>
                    <a:pt x="63090" y="29732"/>
                  </a:lnTo>
                  <a:lnTo>
                    <a:pt x="29732" y="63091"/>
                  </a:lnTo>
                  <a:lnTo>
                    <a:pt x="7856" y="105393"/>
                  </a:lnTo>
                  <a:lnTo>
                    <a:pt x="0" y="154101"/>
                  </a:lnTo>
                  <a:lnTo>
                    <a:pt x="0" y="984411"/>
                  </a:lnTo>
                  <a:lnTo>
                    <a:pt x="7856" y="1033119"/>
                  </a:lnTo>
                  <a:lnTo>
                    <a:pt x="29732" y="1075421"/>
                  </a:lnTo>
                  <a:lnTo>
                    <a:pt x="63090" y="1108780"/>
                  </a:lnTo>
                  <a:lnTo>
                    <a:pt x="105392" y="1130656"/>
                  </a:lnTo>
                  <a:lnTo>
                    <a:pt x="154100" y="1138513"/>
                  </a:lnTo>
                  <a:lnTo>
                    <a:pt x="7732059" y="1138513"/>
                  </a:lnTo>
                  <a:lnTo>
                    <a:pt x="7780770" y="1130656"/>
                  </a:lnTo>
                  <a:lnTo>
                    <a:pt x="7823073" y="1108780"/>
                  </a:lnTo>
                  <a:lnTo>
                    <a:pt x="7856430" y="1075421"/>
                  </a:lnTo>
                  <a:lnTo>
                    <a:pt x="7878306" y="1033119"/>
                  </a:lnTo>
                  <a:lnTo>
                    <a:pt x="7886161" y="984411"/>
                  </a:lnTo>
                  <a:lnTo>
                    <a:pt x="7886161" y="154101"/>
                  </a:lnTo>
                  <a:lnTo>
                    <a:pt x="7878306" y="105393"/>
                  </a:lnTo>
                  <a:lnTo>
                    <a:pt x="7856430" y="63091"/>
                  </a:lnTo>
                  <a:lnTo>
                    <a:pt x="7823073" y="29732"/>
                  </a:lnTo>
                  <a:lnTo>
                    <a:pt x="7780770" y="7856"/>
                  </a:lnTo>
                  <a:lnTo>
                    <a:pt x="7732059" y="0"/>
                  </a:lnTo>
                  <a:close/>
                </a:path>
              </a:pathLst>
            </a:custGeom>
            <a:solidFill>
              <a:srgbClr val="00A3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484657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0" y="154101"/>
                  </a:moveTo>
                  <a:lnTo>
                    <a:pt x="7856" y="105393"/>
                  </a:lnTo>
                  <a:lnTo>
                    <a:pt x="29732" y="63091"/>
                  </a:lnTo>
                  <a:lnTo>
                    <a:pt x="63090" y="29732"/>
                  </a:lnTo>
                  <a:lnTo>
                    <a:pt x="105393" y="7856"/>
                  </a:lnTo>
                  <a:lnTo>
                    <a:pt x="154101" y="0"/>
                  </a:lnTo>
                  <a:lnTo>
                    <a:pt x="7732066" y="0"/>
                  </a:lnTo>
                  <a:lnTo>
                    <a:pt x="7780774" y="7856"/>
                  </a:lnTo>
                  <a:lnTo>
                    <a:pt x="7823076" y="29732"/>
                  </a:lnTo>
                  <a:lnTo>
                    <a:pt x="7856434" y="63091"/>
                  </a:lnTo>
                  <a:lnTo>
                    <a:pt x="7878310" y="105393"/>
                  </a:lnTo>
                  <a:lnTo>
                    <a:pt x="7886167" y="154101"/>
                  </a:lnTo>
                  <a:lnTo>
                    <a:pt x="7886167" y="984411"/>
                  </a:lnTo>
                  <a:lnTo>
                    <a:pt x="7878310" y="1033119"/>
                  </a:lnTo>
                  <a:lnTo>
                    <a:pt x="7856434" y="1075421"/>
                  </a:lnTo>
                  <a:lnTo>
                    <a:pt x="7823076" y="1108780"/>
                  </a:lnTo>
                  <a:lnTo>
                    <a:pt x="7780774" y="1130656"/>
                  </a:lnTo>
                  <a:lnTo>
                    <a:pt x="7732066" y="1138513"/>
                  </a:lnTo>
                  <a:lnTo>
                    <a:pt x="154101" y="1138513"/>
                  </a:lnTo>
                  <a:lnTo>
                    <a:pt x="105393" y="1130656"/>
                  </a:lnTo>
                  <a:lnTo>
                    <a:pt x="63090" y="1108780"/>
                  </a:lnTo>
                  <a:lnTo>
                    <a:pt x="29732" y="1075421"/>
                  </a:lnTo>
                  <a:lnTo>
                    <a:pt x="7856" y="1033119"/>
                  </a:lnTo>
                  <a:lnTo>
                    <a:pt x="0" y="984411"/>
                  </a:lnTo>
                  <a:lnTo>
                    <a:pt x="0" y="154101"/>
                  </a:lnTo>
                  <a:close/>
                </a:path>
              </a:pathLst>
            </a:custGeom>
            <a:ln w="57150">
              <a:solidFill>
                <a:srgbClr val="00A3F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484658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7699711" y="0"/>
                  </a:moveTo>
                  <a:lnTo>
                    <a:pt x="186433" y="0"/>
                  </a:lnTo>
                  <a:lnTo>
                    <a:pt x="136872" y="6659"/>
                  </a:lnTo>
                  <a:lnTo>
                    <a:pt x="92337" y="25453"/>
                  </a:lnTo>
                  <a:lnTo>
                    <a:pt x="54605" y="54605"/>
                  </a:lnTo>
                  <a:lnTo>
                    <a:pt x="25453" y="92337"/>
                  </a:lnTo>
                  <a:lnTo>
                    <a:pt x="6659" y="136872"/>
                  </a:lnTo>
                  <a:lnTo>
                    <a:pt x="0" y="186433"/>
                  </a:lnTo>
                  <a:lnTo>
                    <a:pt x="0" y="5747089"/>
                  </a:lnTo>
                  <a:lnTo>
                    <a:pt x="6659" y="5796650"/>
                  </a:lnTo>
                  <a:lnTo>
                    <a:pt x="25453" y="5841185"/>
                  </a:lnTo>
                  <a:lnTo>
                    <a:pt x="54605" y="5878917"/>
                  </a:lnTo>
                  <a:lnTo>
                    <a:pt x="92337" y="5908068"/>
                  </a:lnTo>
                  <a:lnTo>
                    <a:pt x="136872" y="5926862"/>
                  </a:lnTo>
                  <a:lnTo>
                    <a:pt x="186433" y="5933522"/>
                  </a:lnTo>
                  <a:lnTo>
                    <a:pt x="7699711" y="5933522"/>
                  </a:lnTo>
                  <a:lnTo>
                    <a:pt x="7749275" y="5926862"/>
                  </a:lnTo>
                  <a:lnTo>
                    <a:pt x="7793811" y="5908068"/>
                  </a:lnTo>
                  <a:lnTo>
                    <a:pt x="7831543" y="5878917"/>
                  </a:lnTo>
                  <a:lnTo>
                    <a:pt x="7860694" y="5841185"/>
                  </a:lnTo>
                  <a:lnTo>
                    <a:pt x="7879488" y="5796650"/>
                  </a:lnTo>
                  <a:lnTo>
                    <a:pt x="7886147" y="5747089"/>
                  </a:lnTo>
                  <a:lnTo>
                    <a:pt x="7886147" y="186433"/>
                  </a:lnTo>
                  <a:lnTo>
                    <a:pt x="7879488" y="136872"/>
                  </a:lnTo>
                  <a:lnTo>
                    <a:pt x="7860694" y="92337"/>
                  </a:lnTo>
                  <a:lnTo>
                    <a:pt x="7831543" y="54605"/>
                  </a:lnTo>
                  <a:lnTo>
                    <a:pt x="7793811" y="25453"/>
                  </a:lnTo>
                  <a:lnTo>
                    <a:pt x="7749275" y="6659"/>
                  </a:lnTo>
                  <a:lnTo>
                    <a:pt x="76997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484658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0" y="186433"/>
                  </a:moveTo>
                  <a:lnTo>
                    <a:pt x="6659" y="136872"/>
                  </a:lnTo>
                  <a:lnTo>
                    <a:pt x="25453" y="92337"/>
                  </a:lnTo>
                  <a:lnTo>
                    <a:pt x="54605" y="54605"/>
                  </a:lnTo>
                  <a:lnTo>
                    <a:pt x="92336" y="25453"/>
                  </a:lnTo>
                  <a:lnTo>
                    <a:pt x="136872" y="6659"/>
                  </a:lnTo>
                  <a:lnTo>
                    <a:pt x="186433" y="0"/>
                  </a:lnTo>
                  <a:lnTo>
                    <a:pt x="7699716" y="0"/>
                  </a:lnTo>
                  <a:lnTo>
                    <a:pt x="7749277" y="6659"/>
                  </a:lnTo>
                  <a:lnTo>
                    <a:pt x="7793813" y="25453"/>
                  </a:lnTo>
                  <a:lnTo>
                    <a:pt x="7831544" y="54605"/>
                  </a:lnTo>
                  <a:lnTo>
                    <a:pt x="7860696" y="92337"/>
                  </a:lnTo>
                  <a:lnTo>
                    <a:pt x="7879490" y="136872"/>
                  </a:lnTo>
                  <a:lnTo>
                    <a:pt x="7886150" y="186433"/>
                  </a:lnTo>
                  <a:lnTo>
                    <a:pt x="7886150" y="5747089"/>
                  </a:lnTo>
                  <a:lnTo>
                    <a:pt x="7879490" y="5796650"/>
                  </a:lnTo>
                  <a:lnTo>
                    <a:pt x="7860696" y="5841186"/>
                  </a:lnTo>
                  <a:lnTo>
                    <a:pt x="7831544" y="5878917"/>
                  </a:lnTo>
                  <a:lnTo>
                    <a:pt x="7793813" y="5908069"/>
                  </a:lnTo>
                  <a:lnTo>
                    <a:pt x="7749277" y="5926863"/>
                  </a:lnTo>
                  <a:lnTo>
                    <a:pt x="7699716" y="5933523"/>
                  </a:lnTo>
                  <a:lnTo>
                    <a:pt x="186433" y="5933523"/>
                  </a:lnTo>
                  <a:lnTo>
                    <a:pt x="136872" y="5926863"/>
                  </a:lnTo>
                  <a:lnTo>
                    <a:pt x="92336" y="5908069"/>
                  </a:lnTo>
                  <a:lnTo>
                    <a:pt x="54605" y="5878917"/>
                  </a:lnTo>
                  <a:lnTo>
                    <a:pt x="25453" y="5841186"/>
                  </a:lnTo>
                  <a:lnTo>
                    <a:pt x="6659" y="5796650"/>
                  </a:lnTo>
                  <a:lnTo>
                    <a:pt x="0" y="5747089"/>
                  </a:lnTo>
                  <a:lnTo>
                    <a:pt x="0" y="186433"/>
                  </a:lnTo>
                  <a:close/>
                </a:path>
              </a:pathLst>
            </a:custGeom>
            <a:ln w="57150">
              <a:solidFill>
                <a:srgbClr val="00A3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9892321" y="2585211"/>
            <a:ext cx="6825615" cy="3366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37185">
              <a:lnSpc>
                <a:spcPct val="100000"/>
              </a:lnSpc>
              <a:spcBef>
                <a:spcPts val="100"/>
              </a:spcBef>
            </a:pP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Better,</a:t>
            </a: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FFFF"/>
                </a:solidFill>
                <a:latin typeface="Arial Black"/>
                <a:cs typeface="Arial Black"/>
              </a:rPr>
              <a:t>Best,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Way</a:t>
            </a:r>
            <a:r>
              <a:rPr dirty="0" sz="34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FFFF"/>
                </a:solidFill>
                <a:latin typeface="Arial Black"/>
                <a:cs typeface="Arial Black"/>
              </a:rPr>
              <a:t>Better...</a:t>
            </a:r>
            <a:endParaRPr sz="3400">
              <a:latin typeface="Arial Black"/>
              <a:cs typeface="Arial Black"/>
            </a:endParaRPr>
          </a:p>
          <a:p>
            <a:pPr marL="12700" marR="5080">
              <a:lnSpc>
                <a:spcPct val="89600"/>
              </a:lnSpc>
              <a:spcBef>
                <a:spcPts val="3950"/>
              </a:spcBef>
            </a:pP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Write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130F25"/>
                </a:solidFill>
                <a:latin typeface="Arial Black"/>
                <a:cs typeface="Arial Black"/>
              </a:rPr>
              <a:t>an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engaging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blog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post 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about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the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130F25"/>
                </a:solidFill>
                <a:latin typeface="Arial Black"/>
                <a:cs typeface="Arial Black"/>
              </a:rPr>
              <a:t>impact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130F25"/>
                </a:solidFill>
                <a:latin typeface="Arial Black"/>
                <a:cs typeface="Arial Black"/>
              </a:rPr>
              <a:t>of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artificial </a:t>
            </a:r>
            <a:r>
              <a:rPr dirty="0" sz="3400" spc="-254">
                <a:solidFill>
                  <a:srgbClr val="130F25"/>
                </a:solidFill>
                <a:latin typeface="Arial Black"/>
                <a:cs typeface="Arial Black"/>
              </a:rPr>
              <a:t>intelligence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on </a:t>
            </a:r>
            <a:r>
              <a:rPr dirty="0" sz="3400" spc="-265">
                <a:solidFill>
                  <a:srgbClr val="130F25"/>
                </a:solidFill>
                <a:latin typeface="Arial Black"/>
                <a:cs typeface="Arial Black"/>
              </a:rPr>
              <a:t>everyday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life, 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highlighting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130F25"/>
                </a:solidFill>
                <a:latin typeface="Arial Black"/>
                <a:cs typeface="Arial Black"/>
              </a:rPr>
              <a:t>both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130F25"/>
                </a:solidFill>
                <a:latin typeface="Arial Black"/>
                <a:cs typeface="Arial Black"/>
              </a:rPr>
              <a:t>its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130F25"/>
                </a:solidFill>
                <a:latin typeface="Arial Black"/>
                <a:cs typeface="Arial Black"/>
              </a:rPr>
              <a:t>benefits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130F25"/>
                </a:solidFill>
                <a:latin typeface="Arial Black"/>
                <a:cs typeface="Arial Black"/>
              </a:rPr>
              <a:t>and 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potential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130F25"/>
                </a:solidFill>
                <a:latin typeface="Arial Black"/>
                <a:cs typeface="Arial Black"/>
              </a:rPr>
              <a:t>concerns.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8541481" y="2277748"/>
            <a:ext cx="1205230" cy="1200785"/>
          </a:xfrm>
          <a:custGeom>
            <a:avLst/>
            <a:gdLst/>
            <a:ahLst/>
            <a:cxnLst/>
            <a:rect l="l" t="t" r="r" b="b"/>
            <a:pathLst>
              <a:path w="1205229" h="1200785">
                <a:moveTo>
                  <a:pt x="602518" y="0"/>
                </a:moveTo>
                <a:lnTo>
                  <a:pt x="555431" y="1805"/>
                </a:lnTo>
                <a:lnTo>
                  <a:pt x="509336" y="7133"/>
                </a:lnTo>
                <a:lnTo>
                  <a:pt x="464366" y="15850"/>
                </a:lnTo>
                <a:lnTo>
                  <a:pt x="420654" y="27822"/>
                </a:lnTo>
                <a:lnTo>
                  <a:pt x="378336" y="42917"/>
                </a:lnTo>
                <a:lnTo>
                  <a:pt x="337545" y="61000"/>
                </a:lnTo>
                <a:lnTo>
                  <a:pt x="298415" y="81938"/>
                </a:lnTo>
                <a:lnTo>
                  <a:pt x="261080" y="105598"/>
                </a:lnTo>
                <a:lnTo>
                  <a:pt x="225673" y="131846"/>
                </a:lnTo>
                <a:lnTo>
                  <a:pt x="192329" y="160550"/>
                </a:lnTo>
                <a:lnTo>
                  <a:pt x="161182" y="191575"/>
                </a:lnTo>
                <a:lnTo>
                  <a:pt x="132366" y="224788"/>
                </a:lnTo>
                <a:lnTo>
                  <a:pt x="106014" y="260055"/>
                </a:lnTo>
                <a:lnTo>
                  <a:pt x="82261" y="297244"/>
                </a:lnTo>
                <a:lnTo>
                  <a:pt x="61240" y="336221"/>
                </a:lnTo>
                <a:lnTo>
                  <a:pt x="43086" y="376852"/>
                </a:lnTo>
                <a:lnTo>
                  <a:pt x="27932" y="419004"/>
                </a:lnTo>
                <a:lnTo>
                  <a:pt x="15912" y="462543"/>
                </a:lnTo>
                <a:lnTo>
                  <a:pt x="7161" y="507337"/>
                </a:lnTo>
                <a:lnTo>
                  <a:pt x="1812" y="553252"/>
                </a:lnTo>
                <a:lnTo>
                  <a:pt x="0" y="600153"/>
                </a:lnTo>
                <a:lnTo>
                  <a:pt x="1812" y="647055"/>
                </a:lnTo>
                <a:lnTo>
                  <a:pt x="7161" y="692969"/>
                </a:lnTo>
                <a:lnTo>
                  <a:pt x="15912" y="737763"/>
                </a:lnTo>
                <a:lnTo>
                  <a:pt x="27932" y="781303"/>
                </a:lnTo>
                <a:lnTo>
                  <a:pt x="43086" y="823455"/>
                </a:lnTo>
                <a:lnTo>
                  <a:pt x="61240" y="864086"/>
                </a:lnTo>
                <a:lnTo>
                  <a:pt x="82261" y="903062"/>
                </a:lnTo>
                <a:lnTo>
                  <a:pt x="106014" y="940251"/>
                </a:lnTo>
                <a:lnTo>
                  <a:pt x="132366" y="975519"/>
                </a:lnTo>
                <a:lnTo>
                  <a:pt x="161182" y="1008732"/>
                </a:lnTo>
                <a:lnTo>
                  <a:pt x="192329" y="1039757"/>
                </a:lnTo>
                <a:lnTo>
                  <a:pt x="225673" y="1068460"/>
                </a:lnTo>
                <a:lnTo>
                  <a:pt x="261080" y="1094708"/>
                </a:lnTo>
                <a:lnTo>
                  <a:pt x="298415" y="1118368"/>
                </a:lnTo>
                <a:lnTo>
                  <a:pt x="337545" y="1139307"/>
                </a:lnTo>
                <a:lnTo>
                  <a:pt x="378336" y="1157390"/>
                </a:lnTo>
                <a:lnTo>
                  <a:pt x="420654" y="1172484"/>
                </a:lnTo>
                <a:lnTo>
                  <a:pt x="464366" y="1184457"/>
                </a:lnTo>
                <a:lnTo>
                  <a:pt x="509336" y="1193173"/>
                </a:lnTo>
                <a:lnTo>
                  <a:pt x="555431" y="1198501"/>
                </a:lnTo>
                <a:lnTo>
                  <a:pt x="602518" y="1200307"/>
                </a:lnTo>
                <a:lnTo>
                  <a:pt x="649604" y="1198501"/>
                </a:lnTo>
                <a:lnTo>
                  <a:pt x="695700" y="1193173"/>
                </a:lnTo>
                <a:lnTo>
                  <a:pt x="740670" y="1184457"/>
                </a:lnTo>
                <a:lnTo>
                  <a:pt x="784381" y="1172484"/>
                </a:lnTo>
                <a:lnTo>
                  <a:pt x="826699" y="1157390"/>
                </a:lnTo>
                <a:lnTo>
                  <a:pt x="867490" y="1139307"/>
                </a:lnTo>
                <a:lnTo>
                  <a:pt x="906621" y="1118368"/>
                </a:lnTo>
                <a:lnTo>
                  <a:pt x="943956" y="1094708"/>
                </a:lnTo>
                <a:lnTo>
                  <a:pt x="979362" y="1068460"/>
                </a:lnTo>
                <a:lnTo>
                  <a:pt x="1012706" y="1039757"/>
                </a:lnTo>
                <a:lnTo>
                  <a:pt x="1043853" y="1008732"/>
                </a:lnTo>
                <a:lnTo>
                  <a:pt x="1072670" y="975519"/>
                </a:lnTo>
                <a:lnTo>
                  <a:pt x="1099022" y="940251"/>
                </a:lnTo>
                <a:lnTo>
                  <a:pt x="1122775" y="903062"/>
                </a:lnTo>
                <a:lnTo>
                  <a:pt x="1143796" y="864086"/>
                </a:lnTo>
                <a:lnTo>
                  <a:pt x="1161950" y="823455"/>
                </a:lnTo>
                <a:lnTo>
                  <a:pt x="1177104" y="781303"/>
                </a:lnTo>
                <a:lnTo>
                  <a:pt x="1189124" y="737763"/>
                </a:lnTo>
                <a:lnTo>
                  <a:pt x="1197875" y="692969"/>
                </a:lnTo>
                <a:lnTo>
                  <a:pt x="1203224" y="647055"/>
                </a:lnTo>
                <a:lnTo>
                  <a:pt x="1205036" y="600153"/>
                </a:lnTo>
                <a:lnTo>
                  <a:pt x="1203224" y="553252"/>
                </a:lnTo>
                <a:lnTo>
                  <a:pt x="1197875" y="507337"/>
                </a:lnTo>
                <a:lnTo>
                  <a:pt x="1189124" y="462543"/>
                </a:lnTo>
                <a:lnTo>
                  <a:pt x="1177104" y="419004"/>
                </a:lnTo>
                <a:lnTo>
                  <a:pt x="1161950" y="376852"/>
                </a:lnTo>
                <a:lnTo>
                  <a:pt x="1143796" y="336221"/>
                </a:lnTo>
                <a:lnTo>
                  <a:pt x="1122775" y="297244"/>
                </a:lnTo>
                <a:lnTo>
                  <a:pt x="1099022" y="260055"/>
                </a:lnTo>
                <a:lnTo>
                  <a:pt x="1072670" y="224788"/>
                </a:lnTo>
                <a:lnTo>
                  <a:pt x="1043853" y="191575"/>
                </a:lnTo>
                <a:lnTo>
                  <a:pt x="1012706" y="160550"/>
                </a:lnTo>
                <a:lnTo>
                  <a:pt x="979362" y="131846"/>
                </a:lnTo>
                <a:lnTo>
                  <a:pt x="943956" y="105598"/>
                </a:lnTo>
                <a:lnTo>
                  <a:pt x="906621" y="81938"/>
                </a:lnTo>
                <a:lnTo>
                  <a:pt x="867490" y="61000"/>
                </a:lnTo>
                <a:lnTo>
                  <a:pt x="826699" y="42917"/>
                </a:lnTo>
                <a:lnTo>
                  <a:pt x="784381" y="27822"/>
                </a:lnTo>
                <a:lnTo>
                  <a:pt x="740670" y="15850"/>
                </a:lnTo>
                <a:lnTo>
                  <a:pt x="695700" y="7133"/>
                </a:lnTo>
                <a:lnTo>
                  <a:pt x="649604" y="1805"/>
                </a:lnTo>
                <a:lnTo>
                  <a:pt x="602518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1191958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70"/>
              <a:t>Anatomy</a:t>
            </a:r>
            <a:r>
              <a:rPr dirty="0" sz="6000" spc="-390"/>
              <a:t> </a:t>
            </a:r>
            <a:r>
              <a:rPr dirty="0" sz="6000" spc="-200"/>
              <a:t>of</a:t>
            </a:r>
            <a:r>
              <a:rPr dirty="0" sz="6000" spc="-390"/>
              <a:t> </a:t>
            </a:r>
            <a:r>
              <a:rPr dirty="0" sz="6000" spc="-480"/>
              <a:t>an</a:t>
            </a:r>
            <a:r>
              <a:rPr dirty="0" sz="6000" spc="-385"/>
              <a:t> </a:t>
            </a:r>
            <a:r>
              <a:rPr dirty="0" sz="6000" spc="-305"/>
              <a:t>Effective</a:t>
            </a:r>
            <a:r>
              <a:rPr dirty="0" sz="6000" spc="-385"/>
              <a:t> </a:t>
            </a:r>
            <a:r>
              <a:rPr dirty="0" sz="6000" spc="-395"/>
              <a:t>Prompt</a:t>
            </a:r>
            <a:endParaRPr sz="6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75"/>
              <a:t>Anatomy</a:t>
            </a:r>
            <a:r>
              <a:rPr dirty="0" spc="-320"/>
              <a:t> </a:t>
            </a:r>
            <a:r>
              <a:rPr dirty="0" spc="-160"/>
              <a:t>of</a:t>
            </a:r>
            <a:r>
              <a:rPr dirty="0" spc="-310"/>
              <a:t> </a:t>
            </a:r>
            <a:r>
              <a:rPr dirty="0" spc="-390"/>
              <a:t>an</a:t>
            </a:r>
            <a:r>
              <a:rPr dirty="0" spc="-315"/>
              <a:t> </a:t>
            </a:r>
            <a:r>
              <a:rPr dirty="0" spc="-245"/>
              <a:t>Effective</a:t>
            </a:r>
            <a:r>
              <a:rPr dirty="0" spc="-320"/>
              <a:t> </a:t>
            </a:r>
            <a:r>
              <a:rPr dirty="0" spc="-315"/>
              <a:t>Prompt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888614" y="3340701"/>
            <a:ext cx="5123180" cy="2526030"/>
            <a:chOff x="888614" y="3340701"/>
            <a:chExt cx="5123180" cy="2526030"/>
          </a:xfrm>
        </p:grpSpPr>
        <p:sp>
          <p:nvSpPr>
            <p:cNvPr id="7" name="object 7" descr=""/>
            <p:cNvSpPr/>
            <p:nvPr/>
          </p:nvSpPr>
          <p:spPr>
            <a:xfrm>
              <a:off x="917189" y="3369276"/>
              <a:ext cx="5066030" cy="2468880"/>
            </a:xfrm>
            <a:custGeom>
              <a:avLst/>
              <a:gdLst/>
              <a:ahLst/>
              <a:cxnLst/>
              <a:rect l="l" t="t" r="r" b="b"/>
              <a:pathLst>
                <a:path w="5066030" h="2468879">
                  <a:moveTo>
                    <a:pt x="4940925" y="0"/>
                  </a:moveTo>
                  <a:lnTo>
                    <a:pt x="124849" y="0"/>
                  </a:lnTo>
                  <a:lnTo>
                    <a:pt x="76252" y="9811"/>
                  </a:lnTo>
                  <a:lnTo>
                    <a:pt x="36567" y="36567"/>
                  </a:lnTo>
                  <a:lnTo>
                    <a:pt x="9811" y="76252"/>
                  </a:lnTo>
                  <a:lnTo>
                    <a:pt x="0" y="124849"/>
                  </a:lnTo>
                  <a:lnTo>
                    <a:pt x="0" y="2343965"/>
                  </a:lnTo>
                  <a:lnTo>
                    <a:pt x="9811" y="2392562"/>
                  </a:lnTo>
                  <a:lnTo>
                    <a:pt x="36567" y="2432247"/>
                  </a:lnTo>
                  <a:lnTo>
                    <a:pt x="76252" y="2459003"/>
                  </a:lnTo>
                  <a:lnTo>
                    <a:pt x="124849" y="2468815"/>
                  </a:lnTo>
                  <a:lnTo>
                    <a:pt x="4940925" y="2468815"/>
                  </a:lnTo>
                  <a:lnTo>
                    <a:pt x="4989523" y="2459003"/>
                  </a:lnTo>
                  <a:lnTo>
                    <a:pt x="5029208" y="2432247"/>
                  </a:lnTo>
                  <a:lnTo>
                    <a:pt x="5055964" y="2392562"/>
                  </a:lnTo>
                  <a:lnTo>
                    <a:pt x="5065775" y="2343965"/>
                  </a:lnTo>
                  <a:lnTo>
                    <a:pt x="5065775" y="124849"/>
                  </a:lnTo>
                  <a:lnTo>
                    <a:pt x="5055964" y="76252"/>
                  </a:lnTo>
                  <a:lnTo>
                    <a:pt x="5029208" y="36567"/>
                  </a:lnTo>
                  <a:lnTo>
                    <a:pt x="4989523" y="9811"/>
                  </a:lnTo>
                  <a:lnTo>
                    <a:pt x="4940925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17189" y="3369276"/>
              <a:ext cx="5066030" cy="2468880"/>
            </a:xfrm>
            <a:custGeom>
              <a:avLst/>
              <a:gdLst/>
              <a:ahLst/>
              <a:cxnLst/>
              <a:rect l="l" t="t" r="r" b="b"/>
              <a:pathLst>
                <a:path w="5066030" h="2468879">
                  <a:moveTo>
                    <a:pt x="0" y="124849"/>
                  </a:moveTo>
                  <a:lnTo>
                    <a:pt x="9811" y="76252"/>
                  </a:lnTo>
                  <a:lnTo>
                    <a:pt x="36567" y="36567"/>
                  </a:lnTo>
                  <a:lnTo>
                    <a:pt x="76252" y="9811"/>
                  </a:lnTo>
                  <a:lnTo>
                    <a:pt x="124849" y="0"/>
                  </a:lnTo>
                  <a:lnTo>
                    <a:pt x="4940927" y="0"/>
                  </a:lnTo>
                  <a:lnTo>
                    <a:pt x="4989523" y="9811"/>
                  </a:lnTo>
                  <a:lnTo>
                    <a:pt x="5029208" y="36567"/>
                  </a:lnTo>
                  <a:lnTo>
                    <a:pt x="5055964" y="76252"/>
                  </a:lnTo>
                  <a:lnTo>
                    <a:pt x="5065776" y="124849"/>
                  </a:lnTo>
                  <a:lnTo>
                    <a:pt x="5065776" y="2343966"/>
                  </a:lnTo>
                  <a:lnTo>
                    <a:pt x="5055964" y="2392562"/>
                  </a:lnTo>
                  <a:lnTo>
                    <a:pt x="5029208" y="2432247"/>
                  </a:lnTo>
                  <a:lnTo>
                    <a:pt x="4989523" y="2459003"/>
                  </a:lnTo>
                  <a:lnTo>
                    <a:pt x="4940927" y="2468815"/>
                  </a:lnTo>
                  <a:lnTo>
                    <a:pt x="124849" y="2468815"/>
                  </a:lnTo>
                  <a:lnTo>
                    <a:pt x="76252" y="2459003"/>
                  </a:lnTo>
                  <a:lnTo>
                    <a:pt x="36567" y="2432247"/>
                  </a:lnTo>
                  <a:lnTo>
                    <a:pt x="9811" y="2392562"/>
                  </a:lnTo>
                  <a:lnTo>
                    <a:pt x="0" y="2343966"/>
                  </a:lnTo>
                  <a:lnTo>
                    <a:pt x="0" y="124849"/>
                  </a:lnTo>
                  <a:close/>
                </a:path>
              </a:pathLst>
            </a:custGeom>
            <a:ln w="5715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2768245" y="4303267"/>
            <a:ext cx="14579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70">
                <a:solidFill>
                  <a:srgbClr val="FFFFFF"/>
                </a:solidFill>
                <a:latin typeface="Arial Black"/>
                <a:cs typeface="Arial Black"/>
              </a:rPr>
              <a:t>Clarity</a:t>
            </a:r>
            <a:endParaRPr sz="3600">
              <a:latin typeface="Arial Black"/>
              <a:cs typeface="Arial Black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582536" y="3340701"/>
            <a:ext cx="5123180" cy="2526030"/>
            <a:chOff x="6582536" y="3340701"/>
            <a:chExt cx="5123180" cy="2526030"/>
          </a:xfrm>
        </p:grpSpPr>
        <p:sp>
          <p:nvSpPr>
            <p:cNvPr id="11" name="object 11" descr=""/>
            <p:cNvSpPr/>
            <p:nvPr/>
          </p:nvSpPr>
          <p:spPr>
            <a:xfrm>
              <a:off x="6611111" y="3369276"/>
              <a:ext cx="5066030" cy="2468880"/>
            </a:xfrm>
            <a:custGeom>
              <a:avLst/>
              <a:gdLst/>
              <a:ahLst/>
              <a:cxnLst/>
              <a:rect l="l" t="t" r="r" b="b"/>
              <a:pathLst>
                <a:path w="5066030" h="2468879">
                  <a:moveTo>
                    <a:pt x="4940926" y="0"/>
                  </a:moveTo>
                  <a:lnTo>
                    <a:pt x="124849" y="0"/>
                  </a:lnTo>
                  <a:lnTo>
                    <a:pt x="76252" y="9811"/>
                  </a:lnTo>
                  <a:lnTo>
                    <a:pt x="36567" y="36567"/>
                  </a:lnTo>
                  <a:lnTo>
                    <a:pt x="9811" y="76252"/>
                  </a:lnTo>
                  <a:lnTo>
                    <a:pt x="0" y="124849"/>
                  </a:lnTo>
                  <a:lnTo>
                    <a:pt x="0" y="2343965"/>
                  </a:lnTo>
                  <a:lnTo>
                    <a:pt x="9811" y="2392562"/>
                  </a:lnTo>
                  <a:lnTo>
                    <a:pt x="36567" y="2432247"/>
                  </a:lnTo>
                  <a:lnTo>
                    <a:pt x="76252" y="2459003"/>
                  </a:lnTo>
                  <a:lnTo>
                    <a:pt x="124849" y="2468815"/>
                  </a:lnTo>
                  <a:lnTo>
                    <a:pt x="4940926" y="2468815"/>
                  </a:lnTo>
                  <a:lnTo>
                    <a:pt x="4989523" y="2459003"/>
                  </a:lnTo>
                  <a:lnTo>
                    <a:pt x="5029208" y="2432247"/>
                  </a:lnTo>
                  <a:lnTo>
                    <a:pt x="5055964" y="2392562"/>
                  </a:lnTo>
                  <a:lnTo>
                    <a:pt x="5065776" y="2343965"/>
                  </a:lnTo>
                  <a:lnTo>
                    <a:pt x="5065776" y="124849"/>
                  </a:lnTo>
                  <a:lnTo>
                    <a:pt x="5055964" y="76252"/>
                  </a:lnTo>
                  <a:lnTo>
                    <a:pt x="5029208" y="36567"/>
                  </a:lnTo>
                  <a:lnTo>
                    <a:pt x="4989523" y="9811"/>
                  </a:lnTo>
                  <a:lnTo>
                    <a:pt x="4940926" y="0"/>
                  </a:lnTo>
                  <a:close/>
                </a:path>
              </a:pathLst>
            </a:custGeom>
            <a:solidFill>
              <a:srgbClr val="00A3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611111" y="3369276"/>
              <a:ext cx="5066030" cy="2468880"/>
            </a:xfrm>
            <a:custGeom>
              <a:avLst/>
              <a:gdLst/>
              <a:ahLst/>
              <a:cxnLst/>
              <a:rect l="l" t="t" r="r" b="b"/>
              <a:pathLst>
                <a:path w="5066030" h="2468879">
                  <a:moveTo>
                    <a:pt x="0" y="124849"/>
                  </a:moveTo>
                  <a:lnTo>
                    <a:pt x="9811" y="76252"/>
                  </a:lnTo>
                  <a:lnTo>
                    <a:pt x="36567" y="36567"/>
                  </a:lnTo>
                  <a:lnTo>
                    <a:pt x="76252" y="9811"/>
                  </a:lnTo>
                  <a:lnTo>
                    <a:pt x="124849" y="0"/>
                  </a:lnTo>
                  <a:lnTo>
                    <a:pt x="4940927" y="0"/>
                  </a:lnTo>
                  <a:lnTo>
                    <a:pt x="4989523" y="9811"/>
                  </a:lnTo>
                  <a:lnTo>
                    <a:pt x="5029208" y="36567"/>
                  </a:lnTo>
                  <a:lnTo>
                    <a:pt x="5055964" y="76252"/>
                  </a:lnTo>
                  <a:lnTo>
                    <a:pt x="5065776" y="124849"/>
                  </a:lnTo>
                  <a:lnTo>
                    <a:pt x="5065776" y="2343966"/>
                  </a:lnTo>
                  <a:lnTo>
                    <a:pt x="5055964" y="2392562"/>
                  </a:lnTo>
                  <a:lnTo>
                    <a:pt x="5029208" y="2432247"/>
                  </a:lnTo>
                  <a:lnTo>
                    <a:pt x="4989523" y="2459003"/>
                  </a:lnTo>
                  <a:lnTo>
                    <a:pt x="4940927" y="2468815"/>
                  </a:lnTo>
                  <a:lnTo>
                    <a:pt x="124849" y="2468815"/>
                  </a:lnTo>
                  <a:lnTo>
                    <a:pt x="76252" y="2459003"/>
                  </a:lnTo>
                  <a:lnTo>
                    <a:pt x="36567" y="2432247"/>
                  </a:lnTo>
                  <a:lnTo>
                    <a:pt x="9811" y="2392562"/>
                  </a:lnTo>
                  <a:lnTo>
                    <a:pt x="0" y="2343966"/>
                  </a:lnTo>
                  <a:lnTo>
                    <a:pt x="0" y="124849"/>
                  </a:lnTo>
                  <a:close/>
                </a:path>
              </a:pathLst>
            </a:custGeom>
            <a:ln w="57150">
              <a:solidFill>
                <a:srgbClr val="00A3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8027192" y="4303267"/>
            <a:ext cx="23291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90">
                <a:solidFill>
                  <a:srgbClr val="FFFFFF"/>
                </a:solidFill>
                <a:latin typeface="Arial Black"/>
                <a:cs typeface="Arial Black"/>
              </a:rPr>
              <a:t>Specificity</a:t>
            </a:r>
            <a:endParaRPr sz="3600">
              <a:latin typeface="Arial Black"/>
              <a:cs typeface="Arial Black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12276459" y="3340701"/>
            <a:ext cx="5123180" cy="2526030"/>
            <a:chOff x="12276459" y="3340701"/>
            <a:chExt cx="5123180" cy="2526030"/>
          </a:xfrm>
        </p:grpSpPr>
        <p:sp>
          <p:nvSpPr>
            <p:cNvPr id="15" name="object 15" descr=""/>
            <p:cNvSpPr/>
            <p:nvPr/>
          </p:nvSpPr>
          <p:spPr>
            <a:xfrm>
              <a:off x="12305034" y="3369276"/>
              <a:ext cx="5066030" cy="2468880"/>
            </a:xfrm>
            <a:custGeom>
              <a:avLst/>
              <a:gdLst/>
              <a:ahLst/>
              <a:cxnLst/>
              <a:rect l="l" t="t" r="r" b="b"/>
              <a:pathLst>
                <a:path w="5066030" h="2468879">
                  <a:moveTo>
                    <a:pt x="4940929" y="0"/>
                  </a:moveTo>
                  <a:lnTo>
                    <a:pt x="124848" y="0"/>
                  </a:lnTo>
                  <a:lnTo>
                    <a:pt x="76251" y="9811"/>
                  </a:lnTo>
                  <a:lnTo>
                    <a:pt x="36567" y="36567"/>
                  </a:lnTo>
                  <a:lnTo>
                    <a:pt x="9811" y="76252"/>
                  </a:lnTo>
                  <a:lnTo>
                    <a:pt x="0" y="124849"/>
                  </a:lnTo>
                  <a:lnTo>
                    <a:pt x="0" y="2343965"/>
                  </a:lnTo>
                  <a:lnTo>
                    <a:pt x="9811" y="2392562"/>
                  </a:lnTo>
                  <a:lnTo>
                    <a:pt x="36567" y="2432247"/>
                  </a:lnTo>
                  <a:lnTo>
                    <a:pt x="76251" y="2459003"/>
                  </a:lnTo>
                  <a:lnTo>
                    <a:pt x="124848" y="2468815"/>
                  </a:lnTo>
                  <a:lnTo>
                    <a:pt x="4940929" y="2468815"/>
                  </a:lnTo>
                  <a:lnTo>
                    <a:pt x="4989523" y="2459003"/>
                  </a:lnTo>
                  <a:lnTo>
                    <a:pt x="5029206" y="2432247"/>
                  </a:lnTo>
                  <a:lnTo>
                    <a:pt x="5055960" y="2392562"/>
                  </a:lnTo>
                  <a:lnTo>
                    <a:pt x="5065770" y="2343965"/>
                  </a:lnTo>
                  <a:lnTo>
                    <a:pt x="5065770" y="124849"/>
                  </a:lnTo>
                  <a:lnTo>
                    <a:pt x="5055960" y="76252"/>
                  </a:lnTo>
                  <a:lnTo>
                    <a:pt x="5029206" y="36567"/>
                  </a:lnTo>
                  <a:lnTo>
                    <a:pt x="4989523" y="9811"/>
                  </a:lnTo>
                  <a:lnTo>
                    <a:pt x="4940929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2305034" y="3369276"/>
              <a:ext cx="5066030" cy="2468880"/>
            </a:xfrm>
            <a:custGeom>
              <a:avLst/>
              <a:gdLst/>
              <a:ahLst/>
              <a:cxnLst/>
              <a:rect l="l" t="t" r="r" b="b"/>
              <a:pathLst>
                <a:path w="5066030" h="2468879">
                  <a:moveTo>
                    <a:pt x="0" y="124849"/>
                  </a:moveTo>
                  <a:lnTo>
                    <a:pt x="9811" y="76252"/>
                  </a:lnTo>
                  <a:lnTo>
                    <a:pt x="36567" y="36567"/>
                  </a:lnTo>
                  <a:lnTo>
                    <a:pt x="76252" y="9811"/>
                  </a:lnTo>
                  <a:lnTo>
                    <a:pt x="124849" y="0"/>
                  </a:lnTo>
                  <a:lnTo>
                    <a:pt x="4940927" y="0"/>
                  </a:lnTo>
                  <a:lnTo>
                    <a:pt x="4989523" y="9811"/>
                  </a:lnTo>
                  <a:lnTo>
                    <a:pt x="5029208" y="36567"/>
                  </a:lnTo>
                  <a:lnTo>
                    <a:pt x="5055964" y="76252"/>
                  </a:lnTo>
                  <a:lnTo>
                    <a:pt x="5065776" y="124849"/>
                  </a:lnTo>
                  <a:lnTo>
                    <a:pt x="5065776" y="2343966"/>
                  </a:lnTo>
                  <a:lnTo>
                    <a:pt x="5055964" y="2392562"/>
                  </a:lnTo>
                  <a:lnTo>
                    <a:pt x="5029208" y="2432247"/>
                  </a:lnTo>
                  <a:lnTo>
                    <a:pt x="4989523" y="2459003"/>
                  </a:lnTo>
                  <a:lnTo>
                    <a:pt x="4940927" y="2468815"/>
                  </a:lnTo>
                  <a:lnTo>
                    <a:pt x="124849" y="2468815"/>
                  </a:lnTo>
                  <a:lnTo>
                    <a:pt x="76252" y="2459003"/>
                  </a:lnTo>
                  <a:lnTo>
                    <a:pt x="36567" y="2432247"/>
                  </a:lnTo>
                  <a:lnTo>
                    <a:pt x="9811" y="2392562"/>
                  </a:lnTo>
                  <a:lnTo>
                    <a:pt x="0" y="2343966"/>
                  </a:lnTo>
                  <a:lnTo>
                    <a:pt x="0" y="124849"/>
                  </a:lnTo>
                  <a:close/>
                </a:path>
              </a:pathLst>
            </a:custGeom>
            <a:ln w="5715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3619074" y="4028947"/>
            <a:ext cx="252285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47625">
              <a:lnSpc>
                <a:spcPts val="4300"/>
              </a:lnSpc>
              <a:spcBef>
                <a:spcPts val="215"/>
              </a:spcBef>
            </a:pPr>
            <a:r>
              <a:rPr dirty="0" sz="3600" spc="-285">
                <a:solidFill>
                  <a:srgbClr val="FFFFFF"/>
                </a:solidFill>
                <a:latin typeface="Arial Black"/>
                <a:cs typeface="Arial Black"/>
              </a:rPr>
              <a:t>Contextual </a:t>
            </a:r>
            <a:r>
              <a:rPr dirty="0" sz="3600" spc="-290">
                <a:solidFill>
                  <a:srgbClr val="FFFFFF"/>
                </a:solidFill>
                <a:latin typeface="Arial Black"/>
                <a:cs typeface="Arial Black"/>
              </a:rPr>
              <a:t>information</a:t>
            </a:r>
            <a:endParaRPr sz="3600">
              <a:latin typeface="Arial Black"/>
              <a:cs typeface="Arial Black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888614" y="6479034"/>
            <a:ext cx="5123180" cy="2526030"/>
            <a:chOff x="888614" y="6479034"/>
            <a:chExt cx="5123180" cy="2526030"/>
          </a:xfrm>
        </p:grpSpPr>
        <p:sp>
          <p:nvSpPr>
            <p:cNvPr id="19" name="object 19" descr=""/>
            <p:cNvSpPr/>
            <p:nvPr/>
          </p:nvSpPr>
          <p:spPr>
            <a:xfrm>
              <a:off x="917189" y="6507609"/>
              <a:ext cx="5066030" cy="2468880"/>
            </a:xfrm>
            <a:custGeom>
              <a:avLst/>
              <a:gdLst/>
              <a:ahLst/>
              <a:cxnLst/>
              <a:rect l="l" t="t" r="r" b="b"/>
              <a:pathLst>
                <a:path w="5066030" h="2468879">
                  <a:moveTo>
                    <a:pt x="4940925" y="0"/>
                  </a:moveTo>
                  <a:lnTo>
                    <a:pt x="124849" y="0"/>
                  </a:lnTo>
                  <a:lnTo>
                    <a:pt x="76252" y="9811"/>
                  </a:lnTo>
                  <a:lnTo>
                    <a:pt x="36567" y="36567"/>
                  </a:lnTo>
                  <a:lnTo>
                    <a:pt x="9811" y="76252"/>
                  </a:lnTo>
                  <a:lnTo>
                    <a:pt x="0" y="124849"/>
                  </a:lnTo>
                  <a:lnTo>
                    <a:pt x="0" y="2343966"/>
                  </a:lnTo>
                  <a:lnTo>
                    <a:pt x="9811" y="2392563"/>
                  </a:lnTo>
                  <a:lnTo>
                    <a:pt x="36567" y="2432247"/>
                  </a:lnTo>
                  <a:lnTo>
                    <a:pt x="76252" y="2459004"/>
                  </a:lnTo>
                  <a:lnTo>
                    <a:pt x="124849" y="2468815"/>
                  </a:lnTo>
                  <a:lnTo>
                    <a:pt x="4940925" y="2468815"/>
                  </a:lnTo>
                  <a:lnTo>
                    <a:pt x="4989523" y="2459004"/>
                  </a:lnTo>
                  <a:lnTo>
                    <a:pt x="5029208" y="2432247"/>
                  </a:lnTo>
                  <a:lnTo>
                    <a:pt x="5055964" y="2392563"/>
                  </a:lnTo>
                  <a:lnTo>
                    <a:pt x="5065775" y="2343966"/>
                  </a:lnTo>
                  <a:lnTo>
                    <a:pt x="5065775" y="124849"/>
                  </a:lnTo>
                  <a:lnTo>
                    <a:pt x="5055964" y="76252"/>
                  </a:lnTo>
                  <a:lnTo>
                    <a:pt x="5029208" y="36567"/>
                  </a:lnTo>
                  <a:lnTo>
                    <a:pt x="4989523" y="9811"/>
                  </a:lnTo>
                  <a:lnTo>
                    <a:pt x="4940925" y="0"/>
                  </a:lnTo>
                  <a:close/>
                </a:path>
              </a:pathLst>
            </a:custGeom>
            <a:solidFill>
              <a:srgbClr val="00A3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917189" y="6507609"/>
              <a:ext cx="5066030" cy="2468880"/>
            </a:xfrm>
            <a:custGeom>
              <a:avLst/>
              <a:gdLst/>
              <a:ahLst/>
              <a:cxnLst/>
              <a:rect l="l" t="t" r="r" b="b"/>
              <a:pathLst>
                <a:path w="5066030" h="2468879">
                  <a:moveTo>
                    <a:pt x="0" y="124849"/>
                  </a:moveTo>
                  <a:lnTo>
                    <a:pt x="9811" y="76252"/>
                  </a:lnTo>
                  <a:lnTo>
                    <a:pt x="36567" y="36567"/>
                  </a:lnTo>
                  <a:lnTo>
                    <a:pt x="76252" y="9811"/>
                  </a:lnTo>
                  <a:lnTo>
                    <a:pt x="124849" y="0"/>
                  </a:lnTo>
                  <a:lnTo>
                    <a:pt x="4940927" y="0"/>
                  </a:lnTo>
                  <a:lnTo>
                    <a:pt x="4989523" y="9811"/>
                  </a:lnTo>
                  <a:lnTo>
                    <a:pt x="5029208" y="36567"/>
                  </a:lnTo>
                  <a:lnTo>
                    <a:pt x="5055964" y="76252"/>
                  </a:lnTo>
                  <a:lnTo>
                    <a:pt x="5065776" y="124849"/>
                  </a:lnTo>
                  <a:lnTo>
                    <a:pt x="5065776" y="2343966"/>
                  </a:lnTo>
                  <a:lnTo>
                    <a:pt x="5055964" y="2392562"/>
                  </a:lnTo>
                  <a:lnTo>
                    <a:pt x="5029208" y="2432247"/>
                  </a:lnTo>
                  <a:lnTo>
                    <a:pt x="4989523" y="2459003"/>
                  </a:lnTo>
                  <a:lnTo>
                    <a:pt x="4940927" y="2468815"/>
                  </a:lnTo>
                  <a:lnTo>
                    <a:pt x="124849" y="2468815"/>
                  </a:lnTo>
                  <a:lnTo>
                    <a:pt x="76252" y="2459003"/>
                  </a:lnTo>
                  <a:lnTo>
                    <a:pt x="36567" y="2432247"/>
                  </a:lnTo>
                  <a:lnTo>
                    <a:pt x="9811" y="2392562"/>
                  </a:lnTo>
                  <a:lnTo>
                    <a:pt x="0" y="2343966"/>
                  </a:lnTo>
                  <a:lnTo>
                    <a:pt x="0" y="124849"/>
                  </a:lnTo>
                  <a:close/>
                </a:path>
              </a:pathLst>
            </a:custGeom>
            <a:ln w="57150">
              <a:solidFill>
                <a:srgbClr val="00A3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2657120" y="7168388"/>
            <a:ext cx="167957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0650" marR="5080" indent="-108585">
              <a:lnSpc>
                <a:spcPts val="4300"/>
              </a:lnSpc>
              <a:spcBef>
                <a:spcPts val="215"/>
              </a:spcBef>
            </a:pPr>
            <a:r>
              <a:rPr dirty="0" sz="3600" spc="-310">
                <a:solidFill>
                  <a:srgbClr val="FFFFFF"/>
                </a:solidFill>
                <a:latin typeface="Arial Black"/>
                <a:cs typeface="Arial Black"/>
              </a:rPr>
              <a:t>Desired </a:t>
            </a:r>
            <a:r>
              <a:rPr dirty="0" sz="3600" spc="-315">
                <a:solidFill>
                  <a:srgbClr val="FFFFFF"/>
                </a:solidFill>
                <a:latin typeface="Arial Black"/>
                <a:cs typeface="Arial Black"/>
              </a:rPr>
              <a:t>format</a:t>
            </a:r>
            <a:endParaRPr sz="3600">
              <a:latin typeface="Arial Black"/>
              <a:cs typeface="Arial Black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6582536" y="6479034"/>
            <a:ext cx="5123180" cy="2526030"/>
            <a:chOff x="6582536" y="6479034"/>
            <a:chExt cx="5123180" cy="2526030"/>
          </a:xfrm>
        </p:grpSpPr>
        <p:sp>
          <p:nvSpPr>
            <p:cNvPr id="23" name="object 23" descr=""/>
            <p:cNvSpPr/>
            <p:nvPr/>
          </p:nvSpPr>
          <p:spPr>
            <a:xfrm>
              <a:off x="6611111" y="6507609"/>
              <a:ext cx="5066030" cy="2468880"/>
            </a:xfrm>
            <a:custGeom>
              <a:avLst/>
              <a:gdLst/>
              <a:ahLst/>
              <a:cxnLst/>
              <a:rect l="l" t="t" r="r" b="b"/>
              <a:pathLst>
                <a:path w="5066030" h="2468879">
                  <a:moveTo>
                    <a:pt x="4940926" y="0"/>
                  </a:moveTo>
                  <a:lnTo>
                    <a:pt x="124849" y="0"/>
                  </a:lnTo>
                  <a:lnTo>
                    <a:pt x="76252" y="9811"/>
                  </a:lnTo>
                  <a:lnTo>
                    <a:pt x="36567" y="36567"/>
                  </a:lnTo>
                  <a:lnTo>
                    <a:pt x="9811" y="76252"/>
                  </a:lnTo>
                  <a:lnTo>
                    <a:pt x="0" y="124849"/>
                  </a:lnTo>
                  <a:lnTo>
                    <a:pt x="0" y="2343966"/>
                  </a:lnTo>
                  <a:lnTo>
                    <a:pt x="9811" y="2392563"/>
                  </a:lnTo>
                  <a:lnTo>
                    <a:pt x="36567" y="2432247"/>
                  </a:lnTo>
                  <a:lnTo>
                    <a:pt x="76252" y="2459004"/>
                  </a:lnTo>
                  <a:lnTo>
                    <a:pt x="124849" y="2468815"/>
                  </a:lnTo>
                  <a:lnTo>
                    <a:pt x="4940926" y="2468815"/>
                  </a:lnTo>
                  <a:lnTo>
                    <a:pt x="4989523" y="2459004"/>
                  </a:lnTo>
                  <a:lnTo>
                    <a:pt x="5029208" y="2432247"/>
                  </a:lnTo>
                  <a:lnTo>
                    <a:pt x="5055964" y="2392563"/>
                  </a:lnTo>
                  <a:lnTo>
                    <a:pt x="5065776" y="2343966"/>
                  </a:lnTo>
                  <a:lnTo>
                    <a:pt x="5065776" y="124849"/>
                  </a:lnTo>
                  <a:lnTo>
                    <a:pt x="5055964" y="76252"/>
                  </a:lnTo>
                  <a:lnTo>
                    <a:pt x="5029208" y="36567"/>
                  </a:lnTo>
                  <a:lnTo>
                    <a:pt x="4989523" y="9811"/>
                  </a:lnTo>
                  <a:lnTo>
                    <a:pt x="4940926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611111" y="6507609"/>
              <a:ext cx="5066030" cy="2468880"/>
            </a:xfrm>
            <a:custGeom>
              <a:avLst/>
              <a:gdLst/>
              <a:ahLst/>
              <a:cxnLst/>
              <a:rect l="l" t="t" r="r" b="b"/>
              <a:pathLst>
                <a:path w="5066030" h="2468879">
                  <a:moveTo>
                    <a:pt x="0" y="124849"/>
                  </a:moveTo>
                  <a:lnTo>
                    <a:pt x="9811" y="76252"/>
                  </a:lnTo>
                  <a:lnTo>
                    <a:pt x="36567" y="36567"/>
                  </a:lnTo>
                  <a:lnTo>
                    <a:pt x="76252" y="9811"/>
                  </a:lnTo>
                  <a:lnTo>
                    <a:pt x="124849" y="0"/>
                  </a:lnTo>
                  <a:lnTo>
                    <a:pt x="4940927" y="0"/>
                  </a:lnTo>
                  <a:lnTo>
                    <a:pt x="4989523" y="9811"/>
                  </a:lnTo>
                  <a:lnTo>
                    <a:pt x="5029208" y="36567"/>
                  </a:lnTo>
                  <a:lnTo>
                    <a:pt x="5055964" y="76252"/>
                  </a:lnTo>
                  <a:lnTo>
                    <a:pt x="5065776" y="124849"/>
                  </a:lnTo>
                  <a:lnTo>
                    <a:pt x="5065776" y="2343966"/>
                  </a:lnTo>
                  <a:lnTo>
                    <a:pt x="5055964" y="2392562"/>
                  </a:lnTo>
                  <a:lnTo>
                    <a:pt x="5029208" y="2432247"/>
                  </a:lnTo>
                  <a:lnTo>
                    <a:pt x="4989523" y="2459003"/>
                  </a:lnTo>
                  <a:lnTo>
                    <a:pt x="4940927" y="2468815"/>
                  </a:lnTo>
                  <a:lnTo>
                    <a:pt x="124849" y="2468815"/>
                  </a:lnTo>
                  <a:lnTo>
                    <a:pt x="76252" y="2459003"/>
                  </a:lnTo>
                  <a:lnTo>
                    <a:pt x="36567" y="2432247"/>
                  </a:lnTo>
                  <a:lnTo>
                    <a:pt x="9811" y="2392562"/>
                  </a:lnTo>
                  <a:lnTo>
                    <a:pt x="0" y="2343966"/>
                  </a:lnTo>
                  <a:lnTo>
                    <a:pt x="0" y="124849"/>
                  </a:lnTo>
                  <a:close/>
                </a:path>
              </a:pathLst>
            </a:custGeom>
            <a:ln w="5715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7954518" y="7168388"/>
            <a:ext cx="246443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448945">
              <a:lnSpc>
                <a:spcPts val="4300"/>
              </a:lnSpc>
              <a:spcBef>
                <a:spcPts val="215"/>
              </a:spcBef>
            </a:pPr>
            <a:r>
              <a:rPr dirty="0" sz="3600" spc="-85">
                <a:solidFill>
                  <a:srgbClr val="FFFFFF"/>
                </a:solidFill>
                <a:latin typeface="Arial Black"/>
                <a:cs typeface="Arial Black"/>
              </a:rPr>
              <a:t>Length </a:t>
            </a:r>
            <a:r>
              <a:rPr dirty="0" sz="3600" spc="-315">
                <a:solidFill>
                  <a:srgbClr val="FFFFFF"/>
                </a:solidFill>
                <a:latin typeface="Arial Black"/>
                <a:cs typeface="Arial Black"/>
              </a:rPr>
              <a:t>constraints</a:t>
            </a:r>
            <a:endParaRPr sz="3600">
              <a:latin typeface="Arial Black"/>
              <a:cs typeface="Arial Black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12276459" y="6479034"/>
            <a:ext cx="5123180" cy="2526030"/>
            <a:chOff x="12276459" y="6479034"/>
            <a:chExt cx="5123180" cy="2526030"/>
          </a:xfrm>
        </p:grpSpPr>
        <p:sp>
          <p:nvSpPr>
            <p:cNvPr id="27" name="object 27" descr=""/>
            <p:cNvSpPr/>
            <p:nvPr/>
          </p:nvSpPr>
          <p:spPr>
            <a:xfrm>
              <a:off x="12305034" y="6507609"/>
              <a:ext cx="5066030" cy="2468880"/>
            </a:xfrm>
            <a:custGeom>
              <a:avLst/>
              <a:gdLst/>
              <a:ahLst/>
              <a:cxnLst/>
              <a:rect l="l" t="t" r="r" b="b"/>
              <a:pathLst>
                <a:path w="5066030" h="2468879">
                  <a:moveTo>
                    <a:pt x="4940929" y="0"/>
                  </a:moveTo>
                  <a:lnTo>
                    <a:pt x="124848" y="0"/>
                  </a:lnTo>
                  <a:lnTo>
                    <a:pt x="76251" y="9811"/>
                  </a:lnTo>
                  <a:lnTo>
                    <a:pt x="36567" y="36567"/>
                  </a:lnTo>
                  <a:lnTo>
                    <a:pt x="9811" y="76252"/>
                  </a:lnTo>
                  <a:lnTo>
                    <a:pt x="0" y="124849"/>
                  </a:lnTo>
                  <a:lnTo>
                    <a:pt x="0" y="2343966"/>
                  </a:lnTo>
                  <a:lnTo>
                    <a:pt x="9811" y="2392563"/>
                  </a:lnTo>
                  <a:lnTo>
                    <a:pt x="36567" y="2432247"/>
                  </a:lnTo>
                  <a:lnTo>
                    <a:pt x="76251" y="2459004"/>
                  </a:lnTo>
                  <a:lnTo>
                    <a:pt x="124848" y="2468815"/>
                  </a:lnTo>
                  <a:lnTo>
                    <a:pt x="4940929" y="2468815"/>
                  </a:lnTo>
                  <a:lnTo>
                    <a:pt x="4989523" y="2459004"/>
                  </a:lnTo>
                  <a:lnTo>
                    <a:pt x="5029206" y="2432247"/>
                  </a:lnTo>
                  <a:lnTo>
                    <a:pt x="5055960" y="2392563"/>
                  </a:lnTo>
                  <a:lnTo>
                    <a:pt x="5065770" y="2343966"/>
                  </a:lnTo>
                  <a:lnTo>
                    <a:pt x="5065770" y="124849"/>
                  </a:lnTo>
                  <a:lnTo>
                    <a:pt x="5055960" y="76252"/>
                  </a:lnTo>
                  <a:lnTo>
                    <a:pt x="5029206" y="36567"/>
                  </a:lnTo>
                  <a:lnTo>
                    <a:pt x="4989523" y="9811"/>
                  </a:lnTo>
                  <a:lnTo>
                    <a:pt x="4940929" y="0"/>
                  </a:lnTo>
                  <a:close/>
                </a:path>
              </a:pathLst>
            </a:custGeom>
            <a:solidFill>
              <a:srgbClr val="00A3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2305034" y="6507609"/>
              <a:ext cx="5066030" cy="2468880"/>
            </a:xfrm>
            <a:custGeom>
              <a:avLst/>
              <a:gdLst/>
              <a:ahLst/>
              <a:cxnLst/>
              <a:rect l="l" t="t" r="r" b="b"/>
              <a:pathLst>
                <a:path w="5066030" h="2468879">
                  <a:moveTo>
                    <a:pt x="0" y="124849"/>
                  </a:moveTo>
                  <a:lnTo>
                    <a:pt x="9811" y="76252"/>
                  </a:lnTo>
                  <a:lnTo>
                    <a:pt x="36567" y="36567"/>
                  </a:lnTo>
                  <a:lnTo>
                    <a:pt x="76252" y="9811"/>
                  </a:lnTo>
                  <a:lnTo>
                    <a:pt x="124849" y="0"/>
                  </a:lnTo>
                  <a:lnTo>
                    <a:pt x="4940927" y="0"/>
                  </a:lnTo>
                  <a:lnTo>
                    <a:pt x="4989523" y="9811"/>
                  </a:lnTo>
                  <a:lnTo>
                    <a:pt x="5029208" y="36567"/>
                  </a:lnTo>
                  <a:lnTo>
                    <a:pt x="5055964" y="76252"/>
                  </a:lnTo>
                  <a:lnTo>
                    <a:pt x="5065776" y="124849"/>
                  </a:lnTo>
                  <a:lnTo>
                    <a:pt x="5065776" y="2343966"/>
                  </a:lnTo>
                  <a:lnTo>
                    <a:pt x="5055964" y="2392562"/>
                  </a:lnTo>
                  <a:lnTo>
                    <a:pt x="5029208" y="2432247"/>
                  </a:lnTo>
                  <a:lnTo>
                    <a:pt x="4989523" y="2459003"/>
                  </a:lnTo>
                  <a:lnTo>
                    <a:pt x="4940927" y="2468815"/>
                  </a:lnTo>
                  <a:lnTo>
                    <a:pt x="124849" y="2468815"/>
                  </a:lnTo>
                  <a:lnTo>
                    <a:pt x="76252" y="2459003"/>
                  </a:lnTo>
                  <a:lnTo>
                    <a:pt x="36567" y="2432247"/>
                  </a:lnTo>
                  <a:lnTo>
                    <a:pt x="9811" y="2392562"/>
                  </a:lnTo>
                  <a:lnTo>
                    <a:pt x="0" y="2343966"/>
                  </a:lnTo>
                  <a:lnTo>
                    <a:pt x="0" y="124849"/>
                  </a:lnTo>
                  <a:close/>
                </a:path>
              </a:pathLst>
            </a:custGeom>
            <a:ln w="57150">
              <a:solidFill>
                <a:srgbClr val="00A3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13839380" y="7168388"/>
            <a:ext cx="2090420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221615" marR="5080" indent="-209550">
              <a:lnSpc>
                <a:spcPts val="4300"/>
              </a:lnSpc>
              <a:spcBef>
                <a:spcPts val="215"/>
              </a:spcBef>
            </a:pPr>
            <a:r>
              <a:rPr dirty="0" sz="3600" spc="-400">
                <a:solidFill>
                  <a:srgbClr val="FFFFFF"/>
                </a:solidFill>
                <a:latin typeface="Arial Black"/>
                <a:cs typeface="Arial Black"/>
              </a:rPr>
              <a:t>Examples </a:t>
            </a:r>
            <a:r>
              <a:rPr dirty="0" sz="3600" spc="-254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3600" spc="-2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295">
                <a:solidFill>
                  <a:srgbClr val="FFFFFF"/>
                </a:solidFill>
                <a:latin typeface="Arial Black"/>
                <a:cs typeface="Arial Black"/>
              </a:rPr>
              <a:t>hints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459922" y="4739132"/>
            <a:ext cx="1996439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85">
                <a:solidFill>
                  <a:srgbClr val="130F25"/>
                </a:solidFill>
                <a:latin typeface="Arial Black"/>
                <a:cs typeface="Arial Black"/>
              </a:rPr>
              <a:t>Clarity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82865" y="3911091"/>
            <a:ext cx="9413240" cy="104965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700" marR="5080" indent="3175">
              <a:lnSpc>
                <a:spcPts val="3979"/>
              </a:lnSpc>
              <a:spcBef>
                <a:spcPts val="305"/>
              </a:spcBef>
            </a:pPr>
            <a:r>
              <a:rPr dirty="0" sz="3400" spc="-425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FF1675"/>
                </a:solidFill>
                <a:latin typeface="Arial Black"/>
                <a:cs typeface="Arial Black"/>
              </a:rPr>
              <a:t>clear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FF1675"/>
                </a:solidFill>
                <a:latin typeface="Arial Black"/>
                <a:cs typeface="Arial Black"/>
              </a:rPr>
              <a:t>prompt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50">
                <a:solidFill>
                  <a:srgbClr val="FF1675"/>
                </a:solidFill>
                <a:latin typeface="Arial Black"/>
                <a:cs typeface="Arial Black"/>
              </a:rPr>
              <a:t>is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45">
                <a:solidFill>
                  <a:srgbClr val="FF1675"/>
                </a:solidFill>
                <a:latin typeface="Arial Black"/>
                <a:cs typeface="Arial Black"/>
              </a:rPr>
              <a:t>easy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1675"/>
                </a:solidFill>
                <a:latin typeface="Arial Black"/>
                <a:cs typeface="Arial Black"/>
              </a:rPr>
              <a:t>for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1675"/>
                </a:solidFill>
                <a:latin typeface="Arial Black"/>
                <a:cs typeface="Arial Black"/>
              </a:rPr>
              <a:t>both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25">
                <a:solidFill>
                  <a:srgbClr val="FF1675"/>
                </a:solidFill>
                <a:latin typeface="Arial Black"/>
                <a:cs typeface="Arial Black"/>
              </a:rPr>
              <a:t>humans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and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AI </a:t>
            </a: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models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to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understand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 marR="5080" indent="3175">
              <a:lnSpc>
                <a:spcPct val="100600"/>
              </a:lnSpc>
              <a:spcBef>
                <a:spcPts val="75"/>
              </a:spcBef>
            </a:pPr>
            <a:r>
              <a:rPr dirty="0" spc="-260"/>
              <a:t>It</a:t>
            </a:r>
            <a:r>
              <a:rPr dirty="0" spc="-229"/>
              <a:t> </a:t>
            </a:r>
            <a:r>
              <a:rPr dirty="0" spc="-260"/>
              <a:t>should</a:t>
            </a:r>
            <a:r>
              <a:rPr dirty="0" spc="-229"/>
              <a:t> </a:t>
            </a:r>
            <a:r>
              <a:rPr dirty="0" spc="-260"/>
              <a:t>convey</a:t>
            </a:r>
            <a:r>
              <a:rPr dirty="0" spc="-225"/>
              <a:t> </a:t>
            </a:r>
            <a:r>
              <a:rPr dirty="0" spc="-245"/>
              <a:t>your</a:t>
            </a:r>
            <a:r>
              <a:rPr dirty="0" spc="-229"/>
              <a:t> </a:t>
            </a:r>
            <a:r>
              <a:rPr dirty="0" spc="-260"/>
              <a:t>request</a:t>
            </a:r>
            <a:r>
              <a:rPr dirty="0" spc="-229"/>
              <a:t> </a:t>
            </a:r>
            <a:r>
              <a:rPr dirty="0" spc="-245"/>
              <a:t>or</a:t>
            </a:r>
            <a:r>
              <a:rPr dirty="0" spc="-225"/>
              <a:t> </a:t>
            </a:r>
            <a:r>
              <a:rPr dirty="0" spc="-200"/>
              <a:t>question </a:t>
            </a:r>
            <a:r>
              <a:rPr dirty="0" spc="-260"/>
              <a:t>without</a:t>
            </a:r>
            <a:r>
              <a:rPr dirty="0" spc="-250"/>
              <a:t> </a:t>
            </a:r>
            <a:r>
              <a:rPr dirty="0" spc="-280"/>
              <a:t>ambiguity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262947" y="4739132"/>
            <a:ext cx="319341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00">
                <a:solidFill>
                  <a:srgbClr val="130F25"/>
                </a:solidFill>
                <a:latin typeface="Arial Black"/>
                <a:cs typeface="Arial Black"/>
              </a:rPr>
              <a:t>Specificity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82865" y="3911091"/>
            <a:ext cx="7167880" cy="104965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700" marR="5080" indent="3175">
              <a:lnSpc>
                <a:spcPts val="3979"/>
              </a:lnSpc>
              <a:spcBef>
                <a:spcPts val="305"/>
              </a:spcBef>
            </a:pP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An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effective </a:t>
            </a:r>
            <a:r>
              <a:rPr dirty="0" sz="3400" spc="-254">
                <a:solidFill>
                  <a:srgbClr val="FF1675"/>
                </a:solidFill>
                <a:latin typeface="Arial Black"/>
                <a:cs typeface="Arial Black"/>
              </a:rPr>
              <a:t>prompt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50">
                <a:solidFill>
                  <a:srgbClr val="FF1675"/>
                </a:solidFill>
                <a:latin typeface="Arial Black"/>
                <a:cs typeface="Arial Black"/>
              </a:rPr>
              <a:t>is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specific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and </a:t>
            </a:r>
            <a:r>
              <a:rPr dirty="0" sz="3400" spc="-215">
                <a:solidFill>
                  <a:srgbClr val="FF1675"/>
                </a:solidFill>
                <a:latin typeface="Arial Black"/>
                <a:cs typeface="Arial Black"/>
              </a:rPr>
              <a:t>well-</a:t>
            </a:r>
            <a:r>
              <a:rPr dirty="0" sz="3400" spc="-65">
                <a:solidFill>
                  <a:srgbClr val="FF1675"/>
                </a:solidFill>
                <a:latin typeface="Arial Black"/>
                <a:cs typeface="Arial Black"/>
              </a:rPr>
              <a:t>defined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682865" y="5282691"/>
            <a:ext cx="9244965" cy="1064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3175">
              <a:lnSpc>
                <a:spcPct val="100600"/>
              </a:lnSpc>
              <a:spcBef>
                <a:spcPts val="75"/>
              </a:spcBef>
            </a:pP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It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should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clearly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20">
                <a:solidFill>
                  <a:srgbClr val="FF1675"/>
                </a:solidFill>
                <a:latin typeface="Arial Black"/>
                <a:cs typeface="Arial Black"/>
              </a:rPr>
              <a:t>state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information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or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40">
                <a:solidFill>
                  <a:srgbClr val="FF1675"/>
                </a:solidFill>
                <a:latin typeface="Arial Black"/>
                <a:cs typeface="Arial Black"/>
              </a:rPr>
              <a:t>data 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you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35">
                <a:solidFill>
                  <a:srgbClr val="FF1675"/>
                </a:solidFill>
                <a:latin typeface="Arial Black"/>
                <a:cs typeface="Arial Black"/>
              </a:rPr>
              <a:t>want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1675"/>
                </a:solidFill>
                <a:latin typeface="Arial Black"/>
                <a:cs typeface="Arial Black"/>
              </a:rPr>
              <a:t>from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85">
                <a:solidFill>
                  <a:srgbClr val="FF1675"/>
                </a:solidFill>
                <a:latin typeface="Arial Black"/>
                <a:cs typeface="Arial Black"/>
              </a:rPr>
              <a:t>AI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model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82865" y="3911091"/>
            <a:ext cx="8634730" cy="104965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700" marR="5080" indent="3175">
              <a:lnSpc>
                <a:spcPts val="3979"/>
              </a:lnSpc>
              <a:spcBef>
                <a:spcPts val="305"/>
              </a:spcBef>
            </a:pP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Including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relevant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context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can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help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AI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model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generate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1675"/>
                </a:solidFill>
                <a:latin typeface="Arial Black"/>
                <a:cs typeface="Arial Black"/>
              </a:rPr>
              <a:t>more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FF1675"/>
                </a:solidFill>
                <a:latin typeface="Arial Black"/>
                <a:cs typeface="Arial Black"/>
              </a:rPr>
              <a:t>accurate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responses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682865" y="5282691"/>
            <a:ext cx="7153909" cy="1064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3175">
              <a:lnSpc>
                <a:spcPct val="100600"/>
              </a:lnSpc>
              <a:spcBef>
                <a:spcPts val="75"/>
              </a:spcBef>
            </a:pP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Provide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1675"/>
                </a:solidFill>
                <a:latin typeface="Arial Black"/>
                <a:cs typeface="Arial Black"/>
              </a:rPr>
              <a:t>background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information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50">
                <a:solidFill>
                  <a:srgbClr val="FF1675"/>
                </a:solidFill>
                <a:latin typeface="Arial Black"/>
                <a:cs typeface="Arial Black"/>
              </a:rPr>
              <a:t>or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constraints,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1675"/>
                </a:solidFill>
                <a:latin typeface="Arial Black"/>
                <a:cs typeface="Arial Black"/>
              </a:rPr>
              <a:t>if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25">
                <a:solidFill>
                  <a:srgbClr val="FF1675"/>
                </a:solidFill>
                <a:latin typeface="Arial Black"/>
                <a:cs typeface="Arial Black"/>
              </a:rPr>
              <a:t>necessary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6562" y="4373371"/>
            <a:ext cx="3479800" cy="14947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 indent="171450">
              <a:lnSpc>
                <a:spcPct val="100800"/>
              </a:lnSpc>
              <a:spcBef>
                <a:spcPts val="50"/>
              </a:spcBef>
            </a:pPr>
            <a:r>
              <a:rPr dirty="0" sz="4800" spc="-320">
                <a:solidFill>
                  <a:srgbClr val="130F25"/>
                </a:solidFill>
                <a:latin typeface="Arial Black"/>
                <a:cs typeface="Arial Black"/>
              </a:rPr>
              <a:t>Contextual </a:t>
            </a:r>
            <a:r>
              <a:rPr dirty="0" sz="4800" spc="-315">
                <a:solidFill>
                  <a:srgbClr val="130F25"/>
                </a:solidFill>
                <a:latin typeface="Arial Black"/>
                <a:cs typeface="Arial Black"/>
              </a:rPr>
              <a:t>Information</a:t>
            </a:r>
            <a:endParaRPr sz="4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86040" y="4170171"/>
            <a:ext cx="867346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Specify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format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you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35">
                <a:solidFill>
                  <a:srgbClr val="FF1675"/>
                </a:solidFill>
                <a:latin typeface="Arial Black"/>
                <a:cs typeface="Arial Black"/>
              </a:rPr>
              <a:t>want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55">
                <a:solidFill>
                  <a:srgbClr val="FF1675"/>
                </a:solidFill>
                <a:latin typeface="Arial Black"/>
                <a:cs typeface="Arial Black"/>
              </a:rPr>
              <a:t>answer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">
                <a:solidFill>
                  <a:srgbClr val="FF1675"/>
                </a:solidFill>
                <a:latin typeface="Arial Black"/>
                <a:cs typeface="Arial Black"/>
              </a:rPr>
              <a:t>in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682865" y="5020564"/>
            <a:ext cx="9187180" cy="1064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3175">
              <a:lnSpc>
                <a:spcPct val="100600"/>
              </a:lnSpc>
              <a:spcBef>
                <a:spcPts val="75"/>
              </a:spcBef>
            </a:pP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It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can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be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list,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1675"/>
                </a:solidFill>
                <a:latin typeface="Arial Black"/>
                <a:cs typeface="Arial Black"/>
              </a:rPr>
              <a:t>paragraph,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chart,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or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any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65">
                <a:solidFill>
                  <a:srgbClr val="FF1675"/>
                </a:solidFill>
                <a:latin typeface="Arial Black"/>
                <a:cs typeface="Arial Black"/>
              </a:rPr>
              <a:t>other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format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that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suits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your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needs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167822" y="4373371"/>
            <a:ext cx="2287905" cy="14947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90500" marR="5080" indent="-178435">
              <a:lnSpc>
                <a:spcPct val="100800"/>
              </a:lnSpc>
              <a:spcBef>
                <a:spcPts val="50"/>
              </a:spcBef>
            </a:pPr>
            <a:r>
              <a:rPr dirty="0" sz="4800" spc="-340">
                <a:solidFill>
                  <a:srgbClr val="130F25"/>
                </a:solidFill>
                <a:latin typeface="Arial Black"/>
                <a:cs typeface="Arial Black"/>
              </a:rPr>
              <a:t>Desired </a:t>
            </a:r>
            <a:r>
              <a:rPr dirty="0" sz="4800" spc="-400">
                <a:solidFill>
                  <a:srgbClr val="130F25"/>
                </a:solidFill>
                <a:latin typeface="Arial Black"/>
                <a:cs typeface="Arial Black"/>
              </a:rPr>
              <a:t>Format</a:t>
            </a:r>
            <a:endParaRPr sz="4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072376" y="717213"/>
              <a:ext cx="0" cy="8879840"/>
            </a:xfrm>
            <a:custGeom>
              <a:avLst/>
              <a:gdLst/>
              <a:ahLst/>
              <a:cxnLst/>
              <a:rect l="l" t="t" r="r" b="b"/>
              <a:pathLst>
                <a:path w="0" h="8879840">
                  <a:moveTo>
                    <a:pt x="0" y="0"/>
                  </a:moveTo>
                  <a:lnTo>
                    <a:pt x="1" y="8879842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682865" y="4599940"/>
            <a:ext cx="9201785" cy="105283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 indent="3175">
              <a:lnSpc>
                <a:spcPts val="4010"/>
              </a:lnSpc>
              <a:spcBef>
                <a:spcPts val="265"/>
              </a:spcBef>
            </a:pP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Specify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desired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length,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25">
                <a:solidFill>
                  <a:srgbClr val="FF1675"/>
                </a:solidFill>
                <a:latin typeface="Arial Black"/>
                <a:cs typeface="Arial Black"/>
              </a:rPr>
              <a:t>as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guide </a:t>
            </a:r>
            <a:r>
              <a:rPr dirty="0" sz="3400" spc="-210">
                <a:solidFill>
                  <a:srgbClr val="FF1675"/>
                </a:solidFill>
                <a:latin typeface="Arial Black"/>
                <a:cs typeface="Arial Black"/>
              </a:rPr>
              <a:t>for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75">
                <a:solidFill>
                  <a:srgbClr val="FF1675"/>
                </a:solidFill>
                <a:latin typeface="Arial Black"/>
                <a:cs typeface="Arial Black"/>
              </a:rPr>
              <a:t>the </a:t>
            </a:r>
            <a:r>
              <a:rPr dirty="0" sz="3400" spc="-380">
                <a:solidFill>
                  <a:srgbClr val="FF1675"/>
                </a:solidFill>
                <a:latin typeface="Arial Black"/>
                <a:cs typeface="Arial Black"/>
              </a:rPr>
              <a:t>AI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1675"/>
                </a:solidFill>
                <a:latin typeface="Arial Black"/>
                <a:cs typeface="Arial Black"/>
              </a:rPr>
              <a:t>model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68625" y="4373371"/>
            <a:ext cx="3488054" cy="1494790"/>
          </a:xfrm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 marR="5080" indent="1356360">
              <a:lnSpc>
                <a:spcPct val="100800"/>
              </a:lnSpc>
              <a:spcBef>
                <a:spcPts val="50"/>
              </a:spcBef>
            </a:pPr>
            <a:r>
              <a:rPr dirty="0" spc="-290"/>
              <a:t>Length </a:t>
            </a:r>
            <a:r>
              <a:rPr dirty="0" spc="-310"/>
              <a:t>Constraints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072376" y="717213"/>
              <a:ext cx="0" cy="8879840"/>
            </a:xfrm>
            <a:custGeom>
              <a:avLst/>
              <a:gdLst/>
              <a:ahLst/>
              <a:cxnLst/>
              <a:rect l="l" t="t" r="r" b="b"/>
              <a:pathLst>
                <a:path w="0" h="8879840">
                  <a:moveTo>
                    <a:pt x="0" y="0"/>
                  </a:moveTo>
                  <a:lnTo>
                    <a:pt x="1" y="8879842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12197" y="4373371"/>
            <a:ext cx="2844165" cy="1494790"/>
          </a:xfrm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494030" marR="5080" indent="-481965">
              <a:lnSpc>
                <a:spcPct val="100800"/>
              </a:lnSpc>
              <a:spcBef>
                <a:spcPts val="50"/>
              </a:spcBef>
            </a:pPr>
            <a:r>
              <a:rPr dirty="0" spc="-465"/>
              <a:t>Examples </a:t>
            </a:r>
            <a:r>
              <a:rPr dirty="0" spc="-270"/>
              <a:t>or</a:t>
            </a:r>
            <a:r>
              <a:rPr dirty="0" spc="-320"/>
              <a:t> </a:t>
            </a:r>
            <a:r>
              <a:rPr dirty="0" spc="-355"/>
              <a:t>Hints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7682865" y="4599940"/>
            <a:ext cx="8942070" cy="105283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 indent="3175">
              <a:lnSpc>
                <a:spcPts val="4010"/>
              </a:lnSpc>
              <a:spcBef>
                <a:spcPts val="265"/>
              </a:spcBef>
            </a:pP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Providing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55">
                <a:solidFill>
                  <a:srgbClr val="FF1675"/>
                </a:solidFill>
                <a:latin typeface="Arial Black"/>
                <a:cs typeface="Arial Black"/>
              </a:rPr>
              <a:t>examples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or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hints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can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clarify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30">
                <a:solidFill>
                  <a:srgbClr val="FF1675"/>
                </a:solidFill>
                <a:latin typeface="Arial Black"/>
                <a:cs typeface="Arial Black"/>
              </a:rPr>
              <a:t>your </a:t>
            </a: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request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and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guide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85">
                <a:solidFill>
                  <a:srgbClr val="FF1675"/>
                </a:solidFill>
                <a:latin typeface="Arial Black"/>
                <a:cs typeface="Arial Black"/>
              </a:rPr>
              <a:t>AI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model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694179" y="2729483"/>
            <a:ext cx="1261999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550">
                <a:solidFill>
                  <a:srgbClr val="FFFFFF"/>
                </a:solidFill>
                <a:latin typeface="Arial Black"/>
                <a:cs typeface="Arial Black"/>
              </a:rPr>
              <a:t>Avoid</a:t>
            </a:r>
            <a:r>
              <a:rPr dirty="0" sz="8000" spc="-5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625">
                <a:solidFill>
                  <a:srgbClr val="FFFFFF"/>
                </a:solidFill>
                <a:latin typeface="Arial Black"/>
                <a:cs typeface="Arial Black"/>
              </a:rPr>
              <a:t>bias</a:t>
            </a:r>
            <a:r>
              <a:rPr dirty="0" sz="8000" spc="-5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45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8000" spc="-5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95">
                <a:solidFill>
                  <a:srgbClr val="FFFFFF"/>
                </a:solidFill>
                <a:latin typeface="Arial Black"/>
                <a:cs typeface="Arial Black"/>
              </a:rPr>
              <a:t>controversy</a:t>
            </a:r>
            <a:endParaRPr sz="8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90">
                <a:solidFill>
                  <a:srgbClr val="FFFFFF"/>
                </a:solidFill>
              </a:rPr>
              <a:t>An</a:t>
            </a:r>
            <a:r>
              <a:rPr dirty="0" sz="3000" spc="-210">
                <a:solidFill>
                  <a:srgbClr val="FFFFFF"/>
                </a:solidFill>
              </a:rPr>
              <a:t> </a:t>
            </a:r>
            <a:r>
              <a:rPr dirty="0" sz="3000" spc="-250">
                <a:solidFill>
                  <a:srgbClr val="FFFFFF"/>
                </a:solidFill>
              </a:rPr>
              <a:t>invaluable</a:t>
            </a:r>
            <a:r>
              <a:rPr dirty="0" sz="3000" spc="-210">
                <a:solidFill>
                  <a:srgbClr val="FFFFFF"/>
                </a:solidFill>
              </a:rPr>
              <a:t> </a:t>
            </a:r>
            <a:r>
              <a:rPr dirty="0" sz="3000" spc="-220">
                <a:solidFill>
                  <a:srgbClr val="FFFFFF"/>
                </a:solidFill>
              </a:rPr>
              <a:t>rule</a:t>
            </a:r>
            <a:r>
              <a:rPr dirty="0" sz="3000" spc="-210">
                <a:solidFill>
                  <a:srgbClr val="FFFFFF"/>
                </a:solidFill>
              </a:rPr>
              <a:t> </a:t>
            </a:r>
            <a:r>
              <a:rPr dirty="0" sz="3000" spc="-295">
                <a:solidFill>
                  <a:srgbClr val="FFFFFF"/>
                </a:solidFill>
              </a:rPr>
              <a:t>when</a:t>
            </a:r>
            <a:r>
              <a:rPr dirty="0" sz="3000" spc="-210">
                <a:solidFill>
                  <a:srgbClr val="FFFFFF"/>
                </a:solidFill>
              </a:rPr>
              <a:t> </a:t>
            </a:r>
            <a:r>
              <a:rPr dirty="0" sz="3000" spc="-245">
                <a:solidFill>
                  <a:srgbClr val="FFFFFF"/>
                </a:solidFill>
              </a:rPr>
              <a:t>creating</a:t>
            </a:r>
            <a:r>
              <a:rPr dirty="0" sz="3000" spc="-200">
                <a:solidFill>
                  <a:srgbClr val="FFFFFF"/>
                </a:solidFill>
              </a:rPr>
              <a:t> </a:t>
            </a:r>
            <a:r>
              <a:rPr dirty="0" sz="3000" spc="-175">
                <a:solidFill>
                  <a:srgbClr val="FFFFFF"/>
                </a:solidFill>
              </a:rPr>
              <a:t>prompts!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2620" y="435145"/>
            <a:ext cx="1148719" cy="24732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02078" y="2125211"/>
            <a:ext cx="4439274" cy="303204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78615" y="357282"/>
            <a:ext cx="416468" cy="40305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11384" y="10140436"/>
            <a:ext cx="741404" cy="119083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11006656" y="3664135"/>
            <a:ext cx="0" cy="1516380"/>
          </a:xfrm>
          <a:custGeom>
            <a:avLst/>
            <a:gdLst/>
            <a:ahLst/>
            <a:cxnLst/>
            <a:rect l="l" t="t" r="r" b="b"/>
            <a:pathLst>
              <a:path w="0" h="1516379">
                <a:moveTo>
                  <a:pt x="0" y="1516022"/>
                </a:moveTo>
                <a:lnTo>
                  <a:pt x="0" y="0"/>
                </a:lnTo>
              </a:path>
            </a:pathLst>
          </a:custGeom>
          <a:ln w="457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2320322" y="1525215"/>
            <a:ext cx="439420" cy="0"/>
          </a:xfrm>
          <a:custGeom>
            <a:avLst/>
            <a:gdLst/>
            <a:ahLst/>
            <a:cxnLst/>
            <a:rect l="l" t="t" r="r" b="b"/>
            <a:pathLst>
              <a:path w="439419" h="0">
                <a:moveTo>
                  <a:pt x="0" y="0"/>
                </a:moveTo>
                <a:lnTo>
                  <a:pt x="439350" y="0"/>
                </a:lnTo>
              </a:path>
            </a:pathLst>
          </a:custGeom>
          <a:ln w="274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5408" y="318882"/>
            <a:ext cx="1132840" cy="4305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73735" algn="l"/>
              </a:tabLst>
            </a:pPr>
            <a:r>
              <a:rPr dirty="0" sz="2650" spc="70">
                <a:solidFill>
                  <a:srgbClr val="4B89E2"/>
                </a:solidFill>
                <a:latin typeface="Arial"/>
                <a:cs typeface="Arial"/>
              </a:rPr>
              <a:t>G</a:t>
            </a:r>
            <a:r>
              <a:rPr dirty="0" sz="2650" spc="70">
                <a:solidFill>
                  <a:srgbClr val="E44F4B"/>
                </a:solidFill>
                <a:latin typeface="Arial"/>
                <a:cs typeface="Arial"/>
              </a:rPr>
              <a:t>o</a:t>
            </a:r>
            <a:r>
              <a:rPr dirty="0" sz="2650">
                <a:solidFill>
                  <a:srgbClr val="E44F4B"/>
                </a:solidFill>
                <a:latin typeface="Arial"/>
                <a:cs typeface="Arial"/>
              </a:rPr>
              <a:t>	</a:t>
            </a:r>
            <a:r>
              <a:rPr dirty="0" sz="2650" spc="-25">
                <a:solidFill>
                  <a:srgbClr val="4B89E2"/>
                </a:solidFill>
                <a:latin typeface="Arial"/>
                <a:cs typeface="Arial"/>
              </a:rPr>
              <a:t>g</a:t>
            </a:r>
            <a:r>
              <a:rPr dirty="0" sz="2650" spc="-25">
                <a:solidFill>
                  <a:srgbClr val="21AA69"/>
                </a:solidFill>
                <a:latin typeface="Arial"/>
                <a:cs typeface="Arial"/>
              </a:rPr>
              <a:t>l</a:t>
            </a:r>
            <a:r>
              <a:rPr dirty="0" sz="2650" spc="-25">
                <a:solidFill>
                  <a:srgbClr val="E44F4B"/>
                </a:solidFill>
                <a:latin typeface="Arial"/>
                <a:cs typeface="Arial"/>
              </a:rPr>
              <a:t>e</a:t>
            </a:r>
            <a:endParaRPr sz="26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325451" y="396490"/>
            <a:ext cx="118681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wha</a:t>
            </a:r>
            <a:r>
              <a:rPr dirty="0" sz="1500">
                <a:solidFill>
                  <a:srgbClr val="646467"/>
                </a:solidFill>
                <a:latin typeface="Arial"/>
                <a:cs typeface="Arial"/>
              </a:rPr>
              <a:t>t</a:t>
            </a:r>
            <a:r>
              <a:rPr dirty="0" sz="1500" spc="2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is</a:t>
            </a:r>
            <a:r>
              <a:rPr dirty="0" sz="1500" spc="-4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an</a:t>
            </a:r>
            <a:r>
              <a:rPr dirty="0" sz="1500" spc="-4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363636"/>
                </a:solidFill>
                <a:latin typeface="Arial"/>
                <a:cs typeface="Arial"/>
              </a:rPr>
              <a:t>llm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322305" y="1165696"/>
            <a:ext cx="464820" cy="216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 sz="1500">
                <a:solidFill>
                  <a:srgbClr val="919393"/>
                </a:solidFill>
                <a:latin typeface="Arial"/>
                <a:cs typeface="Arial"/>
              </a:rPr>
              <a:t>Q.</a:t>
            </a:r>
            <a:r>
              <a:rPr dirty="0" sz="1500" spc="-70">
                <a:solidFill>
                  <a:srgbClr val="919393"/>
                </a:solidFill>
                <a:latin typeface="Arial"/>
                <a:cs typeface="Arial"/>
              </a:rPr>
              <a:t> </a:t>
            </a:r>
            <a:r>
              <a:rPr dirty="0" sz="1250" spc="-25">
                <a:solidFill>
                  <a:srgbClr val="367CBF"/>
                </a:solidFill>
                <a:latin typeface="Arial"/>
                <a:cs typeface="Arial"/>
              </a:rPr>
              <a:t>All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281382" y="1165696"/>
            <a:ext cx="58039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">
                <a:solidFill>
                  <a:srgbClr val="7E7E80"/>
                </a:solidFill>
                <a:latin typeface="Arial"/>
                <a:cs typeface="Arial"/>
              </a:rPr>
              <a:t>I</a:t>
            </a:r>
            <a:r>
              <a:rPr dirty="0" sz="1250" spc="-10">
                <a:solidFill>
                  <a:srgbClr val="646467"/>
                </a:solidFill>
                <a:latin typeface="Arial"/>
                <a:cs typeface="Arial"/>
              </a:rPr>
              <a:t>mages</a:t>
            </a:r>
            <a:endParaRPr sz="12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122436" y="1159335"/>
            <a:ext cx="77533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[!]</a:t>
            </a:r>
            <a:r>
              <a:rPr dirty="0" sz="1300" spc="409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646467"/>
                </a:solidFill>
                <a:latin typeface="Arial"/>
                <a:cs typeface="Arial"/>
              </a:rPr>
              <a:t>Videos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407626" y="1163916"/>
            <a:ext cx="49403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646467"/>
                </a:solidFill>
                <a:latin typeface="Arial"/>
                <a:cs typeface="Arial"/>
              </a:rPr>
              <a:t>Books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409883" y="1170278"/>
            <a:ext cx="454659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40">
                <a:solidFill>
                  <a:srgbClr val="646467"/>
                </a:solidFill>
                <a:latin typeface="Arial"/>
                <a:cs typeface="Arial"/>
              </a:rPr>
              <a:t>News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121604" y="1170278"/>
            <a:ext cx="56007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>
                <a:solidFill>
                  <a:srgbClr val="7E7E80"/>
                </a:solidFill>
                <a:latin typeface="Arial"/>
                <a:cs typeface="Arial"/>
              </a:rPr>
              <a:t>:</a:t>
            </a:r>
            <a:r>
              <a:rPr dirty="0" sz="1250" spc="395">
                <a:solidFill>
                  <a:srgbClr val="7E7E80"/>
                </a:solidFill>
                <a:latin typeface="Arial"/>
                <a:cs typeface="Arial"/>
              </a:rPr>
              <a:t> </a:t>
            </a:r>
            <a:r>
              <a:rPr dirty="0" sz="1250" spc="35">
                <a:solidFill>
                  <a:srgbClr val="646467"/>
                </a:solidFill>
                <a:latin typeface="Arial"/>
                <a:cs typeface="Arial"/>
              </a:rPr>
              <a:t>More</a:t>
            </a:r>
            <a:endParaRPr sz="12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271353" y="1678671"/>
            <a:ext cx="7244080" cy="20726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340">
              <a:lnSpc>
                <a:spcPct val="100000"/>
              </a:lnSpc>
              <a:spcBef>
                <a:spcPts val="100"/>
              </a:spcBef>
            </a:pPr>
            <a:r>
              <a:rPr dirty="0" sz="1250" spc="60">
                <a:solidFill>
                  <a:srgbClr val="7E7E80"/>
                </a:solidFill>
                <a:latin typeface="Arial"/>
                <a:cs typeface="Arial"/>
              </a:rPr>
              <a:t>About</a:t>
            </a:r>
            <a:r>
              <a:rPr dirty="0" sz="1250" spc="95">
                <a:solidFill>
                  <a:srgbClr val="7E7E80"/>
                </a:solidFill>
                <a:latin typeface="Arial"/>
                <a:cs typeface="Arial"/>
              </a:rPr>
              <a:t> </a:t>
            </a:r>
            <a:r>
              <a:rPr dirty="0" sz="1250" spc="75">
                <a:solidFill>
                  <a:srgbClr val="7E7E80"/>
                </a:solidFill>
                <a:latin typeface="Arial"/>
                <a:cs typeface="Arial"/>
              </a:rPr>
              <a:t>250,000,000</a:t>
            </a:r>
            <a:r>
              <a:rPr dirty="0" sz="1250" spc="65">
                <a:solidFill>
                  <a:srgbClr val="7E7E80"/>
                </a:solidFill>
                <a:latin typeface="Arial"/>
                <a:cs typeface="Arial"/>
              </a:rPr>
              <a:t> </a:t>
            </a:r>
            <a:r>
              <a:rPr dirty="0" sz="1250" spc="10">
                <a:solidFill>
                  <a:srgbClr val="7E7E80"/>
                </a:solidFill>
                <a:latin typeface="Arial"/>
                <a:cs typeface="Arial"/>
              </a:rPr>
              <a:t>results</a:t>
            </a:r>
            <a:r>
              <a:rPr dirty="0" sz="1250" spc="-60">
                <a:solidFill>
                  <a:srgbClr val="7E7E80"/>
                </a:solidFill>
                <a:latin typeface="Arial"/>
                <a:cs typeface="Arial"/>
              </a:rPr>
              <a:t> </a:t>
            </a:r>
            <a:r>
              <a:rPr dirty="0" sz="1250" spc="55">
                <a:solidFill>
                  <a:srgbClr val="7E7E80"/>
                </a:solidFill>
                <a:latin typeface="Arial"/>
                <a:cs typeface="Arial"/>
              </a:rPr>
              <a:t>(0.42</a:t>
            </a:r>
            <a:r>
              <a:rPr dirty="0" sz="1250" spc="-40">
                <a:solidFill>
                  <a:srgbClr val="7E7E80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7E7E80"/>
                </a:solidFill>
                <a:latin typeface="Arial"/>
                <a:cs typeface="Arial"/>
              </a:rPr>
              <a:t>seconds)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1250">
              <a:latin typeface="Arial"/>
              <a:cs typeface="Arial"/>
            </a:endParaRPr>
          </a:p>
          <a:p>
            <a:pPr marL="525145">
              <a:lnSpc>
                <a:spcPct val="100000"/>
              </a:lnSpc>
              <a:spcBef>
                <a:spcPts val="5"/>
              </a:spcBef>
            </a:pPr>
            <a:r>
              <a:rPr dirty="0" sz="1300" spc="-10">
                <a:solidFill>
                  <a:srgbClr val="363636"/>
                </a:solidFill>
                <a:latin typeface="Arial"/>
                <a:cs typeface="Arial"/>
              </a:rPr>
              <a:t>Tech</a:t>
            </a:r>
            <a:r>
              <a:rPr dirty="0" sz="1300" spc="-10">
                <a:solidFill>
                  <a:srgbClr val="464648"/>
                </a:solidFill>
                <a:latin typeface="Arial"/>
                <a:cs typeface="Arial"/>
              </a:rPr>
              <a:t>Target</a:t>
            </a:r>
            <a:endParaRPr sz="1300">
              <a:latin typeface="Arial"/>
              <a:cs typeface="Arial"/>
            </a:endParaRPr>
          </a:p>
          <a:p>
            <a:pPr marL="524510">
              <a:lnSpc>
                <a:spcPct val="100000"/>
              </a:lnSpc>
              <a:spcBef>
                <a:spcPts val="370"/>
              </a:spcBef>
              <a:tabLst>
                <a:tab pos="4255770" algn="l"/>
              </a:tabLst>
            </a:pPr>
            <a:r>
              <a:rPr dirty="0" sz="1100">
                <a:solidFill>
                  <a:srgbClr val="646467"/>
                </a:solidFill>
                <a:latin typeface="Arial"/>
                <a:cs typeface="Arial"/>
              </a:rPr>
              <a:t>https</a:t>
            </a:r>
            <a:r>
              <a:rPr dirty="0" sz="1100">
                <a:solidFill>
                  <a:srgbClr val="7E7E80"/>
                </a:solidFill>
                <a:latin typeface="Arial"/>
                <a:cs typeface="Arial"/>
              </a:rPr>
              <a:t>:</a:t>
            </a:r>
            <a:r>
              <a:rPr dirty="0" sz="1100">
                <a:solidFill>
                  <a:srgbClr val="646467"/>
                </a:solidFill>
                <a:latin typeface="Arial"/>
                <a:cs typeface="Arial"/>
              </a:rPr>
              <a:t>//</a:t>
            </a:r>
            <a:r>
              <a:rPr dirty="0" sz="1100">
                <a:solidFill>
                  <a:srgbClr val="646467"/>
                </a:solidFill>
                <a:latin typeface="Arial"/>
                <a:cs typeface="Arial"/>
                <a:hlinkClick r:id="rId6"/>
              </a:rPr>
              <a:t>www</a:t>
            </a:r>
            <a:r>
              <a:rPr dirty="0" sz="1100">
                <a:solidFill>
                  <a:srgbClr val="7E7E80"/>
                </a:solidFill>
                <a:latin typeface="Arial"/>
                <a:cs typeface="Arial"/>
                <a:hlinkClick r:id="rId6"/>
              </a:rPr>
              <a:t>.</a:t>
            </a:r>
            <a:r>
              <a:rPr dirty="0" sz="1100">
                <a:solidFill>
                  <a:srgbClr val="646467"/>
                </a:solidFill>
                <a:latin typeface="Arial"/>
                <a:cs typeface="Arial"/>
                <a:hlinkClick r:id="rId6"/>
              </a:rPr>
              <a:t>techtarget.com</a:t>
            </a:r>
            <a:r>
              <a:rPr dirty="0" sz="1100" spc="22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900" spc="-180">
                <a:solidFill>
                  <a:srgbClr val="646467"/>
                </a:solidFill>
                <a:latin typeface="Arial"/>
                <a:cs typeface="Arial"/>
              </a:rPr>
              <a:t>&gt;</a:t>
            </a:r>
            <a:r>
              <a:rPr dirty="0" sz="900" spc="185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646467"/>
                </a:solidFill>
                <a:latin typeface="Arial"/>
                <a:cs typeface="Arial"/>
              </a:rPr>
              <a:t>l</a:t>
            </a:r>
            <a:r>
              <a:rPr dirty="0" baseline="31746" sz="525" spc="-30">
                <a:solidFill>
                  <a:srgbClr val="BDBCBF"/>
                </a:solidFill>
                <a:latin typeface="Arial"/>
                <a:cs typeface="Arial"/>
              </a:rPr>
              <a:t>1</a:t>
            </a:r>
            <a:r>
              <a:rPr dirty="0" sz="1100" spc="-20">
                <a:solidFill>
                  <a:srgbClr val="646467"/>
                </a:solidFill>
                <a:latin typeface="Arial"/>
                <a:cs typeface="Arial"/>
              </a:rPr>
              <a:t>arge-lan.guage-model</a:t>
            </a:r>
            <a:r>
              <a:rPr dirty="0" sz="1100" spc="-20">
                <a:solidFill>
                  <a:srgbClr val="7E7E80"/>
                </a:solidFill>
                <a:latin typeface="Arial"/>
                <a:cs typeface="Arial"/>
              </a:rPr>
              <a:t>-</a:t>
            </a:r>
            <a:r>
              <a:rPr dirty="0" sz="1100" spc="-25">
                <a:solidFill>
                  <a:srgbClr val="646467"/>
                </a:solidFill>
                <a:latin typeface="Arial"/>
                <a:cs typeface="Arial"/>
              </a:rPr>
              <a:t>LLM</a:t>
            </a:r>
            <a:r>
              <a:rPr dirty="0" sz="1100">
                <a:solidFill>
                  <a:srgbClr val="646467"/>
                </a:solidFill>
                <a:latin typeface="Arial"/>
                <a:cs typeface="Arial"/>
              </a:rPr>
              <a:t>	</a:t>
            </a:r>
            <a:r>
              <a:rPr dirty="0" sz="1100" spc="-50">
                <a:solidFill>
                  <a:srgbClr val="646467"/>
                </a:solidFill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30"/>
              </a:spcBef>
            </a:pPr>
            <a:r>
              <a:rPr dirty="0" sz="1800">
                <a:solidFill>
                  <a:srgbClr val="36288E"/>
                </a:solidFill>
                <a:latin typeface="Arial"/>
                <a:cs typeface="Arial"/>
              </a:rPr>
              <a:t>What</a:t>
            </a:r>
            <a:r>
              <a:rPr dirty="0" sz="1800" spc="204">
                <a:solidFill>
                  <a:srgbClr val="36288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6288E"/>
                </a:solidFill>
                <a:latin typeface="Arial"/>
                <a:cs typeface="Arial"/>
              </a:rPr>
              <a:t>are</a:t>
            </a:r>
            <a:r>
              <a:rPr dirty="0" sz="1800" spc="160">
                <a:solidFill>
                  <a:srgbClr val="36288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6288E"/>
                </a:solidFill>
                <a:latin typeface="Arial"/>
                <a:cs typeface="Arial"/>
              </a:rPr>
              <a:t>Large</a:t>
            </a:r>
            <a:r>
              <a:rPr dirty="0" sz="1800" spc="235">
                <a:solidFill>
                  <a:srgbClr val="36288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6288E"/>
                </a:solidFill>
                <a:latin typeface="Arial"/>
                <a:cs typeface="Arial"/>
              </a:rPr>
              <a:t>Language</a:t>
            </a:r>
            <a:r>
              <a:rPr dirty="0" sz="1800" spc="215">
                <a:solidFill>
                  <a:srgbClr val="36288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6288E"/>
                </a:solidFill>
                <a:latin typeface="Arial"/>
                <a:cs typeface="Arial"/>
              </a:rPr>
              <a:t>Models?</a:t>
            </a:r>
            <a:r>
              <a:rPr dirty="0" sz="1800" spc="80">
                <a:solidFill>
                  <a:srgbClr val="36288E"/>
                </a:solidFill>
                <a:latin typeface="Arial"/>
                <a:cs typeface="Arial"/>
              </a:rPr>
              <a:t> </a:t>
            </a:r>
            <a:r>
              <a:rPr dirty="0" sz="2500" spc="-90">
                <a:solidFill>
                  <a:srgbClr val="36288E"/>
                </a:solidFill>
                <a:latin typeface="Arial"/>
                <a:cs typeface="Arial"/>
              </a:rPr>
              <a:t>I</a:t>
            </a:r>
            <a:r>
              <a:rPr dirty="0" sz="2500" spc="-85">
                <a:solidFill>
                  <a:srgbClr val="36288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6288E"/>
                </a:solidFill>
                <a:latin typeface="Arial"/>
                <a:cs typeface="Arial"/>
              </a:rPr>
              <a:t>Definition</a:t>
            </a:r>
            <a:r>
              <a:rPr dirty="0" sz="1800" spc="265">
                <a:solidFill>
                  <a:srgbClr val="36288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6288E"/>
                </a:solidFill>
                <a:latin typeface="Arial"/>
                <a:cs typeface="Arial"/>
              </a:rPr>
              <a:t>from</a:t>
            </a:r>
            <a:r>
              <a:rPr dirty="0" sz="1800" spc="229">
                <a:solidFill>
                  <a:srgbClr val="36288E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36288E"/>
                </a:solidFill>
                <a:latin typeface="Arial"/>
                <a:cs typeface="Arial"/>
              </a:rPr>
              <a:t>...</a:t>
            </a:r>
            <a:endParaRPr sz="1800">
              <a:latin typeface="Arial"/>
              <a:cs typeface="Arial"/>
            </a:endParaRPr>
          </a:p>
          <a:p>
            <a:pPr marL="54610" marR="43180" indent="-1270">
              <a:lnSpc>
                <a:spcPct val="129099"/>
              </a:lnSpc>
              <a:spcBef>
                <a:spcPts val="20"/>
              </a:spcBef>
            </a:pPr>
            <a:r>
              <a:rPr dirty="0" sz="1300" spc="85">
                <a:solidFill>
                  <a:srgbClr val="646467"/>
                </a:solidFill>
                <a:latin typeface="Arial"/>
                <a:cs typeface="Arial"/>
              </a:rPr>
              <a:t>A</a:t>
            </a:r>
            <a:r>
              <a:rPr dirty="0" sz="1300" spc="-18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E7E80"/>
                </a:solidFill>
                <a:latin typeface="Arial"/>
                <a:cs typeface="Arial"/>
              </a:rPr>
              <a:t>l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arge</a:t>
            </a:r>
            <a:r>
              <a:rPr dirty="0" sz="1300" spc="-3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language</a:t>
            </a:r>
            <a:r>
              <a:rPr dirty="0" sz="1300" spc="-5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model </a:t>
            </a:r>
            <a:r>
              <a:rPr dirty="0" sz="1300" spc="90">
                <a:solidFill>
                  <a:srgbClr val="646467"/>
                </a:solidFill>
                <a:latin typeface="Arial"/>
                <a:cs typeface="Arial"/>
              </a:rPr>
              <a:t>(lLM)</a:t>
            </a:r>
            <a:r>
              <a:rPr dirty="0" sz="1300" spc="-8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 spc="75">
                <a:solidFill>
                  <a:srgbClr val="646467"/>
                </a:solidFill>
                <a:latin typeface="Arial"/>
                <a:cs typeface="Arial"/>
              </a:rPr>
              <a:t>is</a:t>
            </a:r>
            <a:r>
              <a:rPr dirty="0" sz="1300" spc="-125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50" spc="60" b="1">
                <a:solidFill>
                  <a:srgbClr val="646467"/>
                </a:solidFill>
                <a:latin typeface="Arial"/>
                <a:cs typeface="Arial"/>
              </a:rPr>
              <a:t>a</a:t>
            </a:r>
            <a:r>
              <a:rPr dirty="0" sz="1350" spc="-35" b="1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50" spc="-20" b="1">
                <a:solidFill>
                  <a:srgbClr val="646467"/>
                </a:solidFill>
                <a:latin typeface="Arial"/>
                <a:cs typeface="Arial"/>
              </a:rPr>
              <a:t>type</a:t>
            </a:r>
            <a:r>
              <a:rPr dirty="0" sz="1350" spc="-65" b="1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646467"/>
                </a:solidFill>
                <a:latin typeface="Arial"/>
                <a:cs typeface="Arial"/>
              </a:rPr>
              <a:t>of</a:t>
            </a:r>
            <a:r>
              <a:rPr dirty="0" sz="1350" spc="-110" b="1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50" spc="-10" b="1">
                <a:solidFill>
                  <a:srgbClr val="646467"/>
                </a:solidFill>
                <a:latin typeface="Arial"/>
                <a:cs typeface="Arial"/>
              </a:rPr>
              <a:t>artificial </a:t>
            </a:r>
            <a:r>
              <a:rPr dirty="0" sz="1350" spc="-20" b="1">
                <a:solidFill>
                  <a:srgbClr val="646467"/>
                </a:solidFill>
                <a:latin typeface="Arial"/>
                <a:cs typeface="Arial"/>
              </a:rPr>
              <a:t>intelligence</a:t>
            </a:r>
            <a:r>
              <a:rPr dirty="0" sz="1350" spc="55" b="1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50" spc="-10" b="1">
                <a:solidFill>
                  <a:srgbClr val="646467"/>
                </a:solidFill>
                <a:latin typeface="Arial"/>
                <a:cs typeface="Arial"/>
              </a:rPr>
              <a:t>(Al)</a:t>
            </a:r>
            <a:r>
              <a:rPr dirty="0" sz="1350" spc="-125" b="1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50" spc="-50" b="1">
                <a:solidFill>
                  <a:srgbClr val="646467"/>
                </a:solidFill>
                <a:latin typeface="Arial"/>
                <a:cs typeface="Arial"/>
              </a:rPr>
              <a:t>algor</a:t>
            </a:r>
            <a:r>
              <a:rPr dirty="0" sz="1350" spc="-50" b="1">
                <a:latin typeface="Arial"/>
                <a:cs typeface="Arial"/>
              </a:rPr>
              <a:t>,</a:t>
            </a:r>
            <a:r>
              <a:rPr dirty="0" sz="1350" spc="-50" b="1">
                <a:solidFill>
                  <a:srgbClr val="646467"/>
                </a:solidFill>
                <a:latin typeface="Arial"/>
                <a:cs typeface="Arial"/>
              </a:rPr>
              <a:t>ithm</a:t>
            </a:r>
            <a:r>
              <a:rPr dirty="0" sz="1350" spc="-114" b="1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646467"/>
                </a:solidFill>
                <a:latin typeface="Arial"/>
                <a:cs typeface="Arial"/>
              </a:rPr>
              <a:t>that</a:t>
            </a:r>
            <a:r>
              <a:rPr dirty="0" sz="1350" spc="-15" b="1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50" spc="-10" b="1">
                <a:solidFill>
                  <a:srgbClr val="646467"/>
                </a:solidFill>
                <a:latin typeface="Arial"/>
                <a:cs typeface="Arial"/>
              </a:rPr>
              <a:t>uses</a:t>
            </a:r>
            <a:r>
              <a:rPr dirty="0" sz="1350" spc="-30" b="1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50" spc="-20" b="1">
                <a:solidFill>
                  <a:srgbClr val="646467"/>
                </a:solidFill>
                <a:latin typeface="Arial"/>
                <a:cs typeface="Arial"/>
              </a:rPr>
              <a:t>deep learning techniques</a:t>
            </a:r>
            <a:r>
              <a:rPr dirty="0" sz="1350" spc="40" b="1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646467"/>
                </a:solidFill>
                <a:latin typeface="Arial"/>
                <a:cs typeface="Arial"/>
              </a:rPr>
              <a:t>and</a:t>
            </a:r>
            <a:r>
              <a:rPr dirty="0" sz="1350" spc="-75" b="1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massively</a:t>
            </a:r>
            <a:r>
              <a:rPr dirty="0" sz="1300" spc="45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7E7E80"/>
                </a:solidFill>
                <a:latin typeface="Arial"/>
                <a:cs typeface="Arial"/>
              </a:rPr>
              <a:t>l</a:t>
            </a:r>
            <a:r>
              <a:rPr dirty="0" sz="1250">
                <a:solidFill>
                  <a:srgbClr val="646467"/>
                </a:solidFill>
                <a:latin typeface="Arial"/>
                <a:cs typeface="Arial"/>
              </a:rPr>
              <a:t>arge</a:t>
            </a:r>
            <a:r>
              <a:rPr dirty="0" sz="1250" spc="5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data</a:t>
            </a:r>
            <a:r>
              <a:rPr dirty="0" sz="1300" spc="-1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sets</a:t>
            </a:r>
            <a:r>
              <a:rPr dirty="0" sz="1300" spc="-4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to</a:t>
            </a:r>
            <a:r>
              <a:rPr dirty="0" sz="1300" spc="-8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646467"/>
                </a:solidFill>
                <a:latin typeface="Arial"/>
                <a:cs typeface="Arial"/>
              </a:rPr>
              <a:t>.</a:t>
            </a:r>
            <a:r>
              <a:rPr dirty="0" sz="1300" spc="-20">
                <a:latin typeface="Arial"/>
                <a:cs typeface="Arial"/>
              </a:rPr>
              <a:t>.</a:t>
            </a:r>
            <a:r>
              <a:rPr dirty="0" sz="1300" spc="-20">
                <a:solidFill>
                  <a:srgbClr val="646467"/>
                </a:solidFill>
                <a:latin typeface="Arial"/>
                <a:cs typeface="Arial"/>
              </a:rPr>
              <a:t>.</a:t>
            </a:r>
            <a:r>
              <a:rPr dirty="0" sz="1300" spc="-20">
                <a:solidFill>
                  <a:srgbClr val="464648"/>
                </a:solidFill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  <a:p>
            <a:pPr marL="53975">
              <a:lnSpc>
                <a:spcPct val="100000"/>
              </a:lnSpc>
              <a:spcBef>
                <a:spcPts val="484"/>
              </a:spcBef>
            </a:pPr>
            <a:r>
              <a:rPr dirty="0" sz="1300">
                <a:solidFill>
                  <a:srgbClr val="493D9C"/>
                </a:solidFill>
                <a:latin typeface="Arial"/>
                <a:cs typeface="Arial"/>
              </a:rPr>
              <a:t>Deep</a:t>
            </a:r>
            <a:r>
              <a:rPr dirty="0" sz="1300" spc="55">
                <a:solidFill>
                  <a:srgbClr val="493D9C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93D9C"/>
                </a:solidFill>
                <a:latin typeface="Arial"/>
                <a:cs typeface="Arial"/>
              </a:rPr>
              <a:t>learning</a:t>
            </a:r>
            <a:r>
              <a:rPr dirty="0" sz="1300" spc="120">
                <a:solidFill>
                  <a:srgbClr val="493D9C"/>
                </a:solidFill>
                <a:latin typeface="Arial"/>
                <a:cs typeface="Arial"/>
              </a:rPr>
              <a:t> </a:t>
            </a:r>
            <a:r>
              <a:rPr dirty="0" sz="1300" spc="-160">
                <a:solidFill>
                  <a:srgbClr val="A3A5A5"/>
                </a:solidFill>
                <a:latin typeface="Arial"/>
                <a:cs typeface="Arial"/>
              </a:rPr>
              <a:t>•</a:t>
            </a:r>
            <a:r>
              <a:rPr dirty="0" sz="1300" spc="80">
                <a:solidFill>
                  <a:srgbClr val="A3A5A5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93D9C"/>
                </a:solidFill>
                <a:latin typeface="Arial"/>
                <a:cs typeface="Arial"/>
              </a:rPr>
              <a:t>How</a:t>
            </a:r>
            <a:r>
              <a:rPr dirty="0" sz="1300" spc="15">
                <a:solidFill>
                  <a:srgbClr val="493D9C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6288E"/>
                </a:solidFill>
                <a:latin typeface="Arial"/>
                <a:cs typeface="Arial"/>
              </a:rPr>
              <a:t>do</a:t>
            </a:r>
            <a:r>
              <a:rPr dirty="0" sz="1300" spc="-40">
                <a:solidFill>
                  <a:srgbClr val="36288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6288E"/>
                </a:solidFill>
                <a:latin typeface="Arial"/>
                <a:cs typeface="Arial"/>
              </a:rPr>
              <a:t>Big</a:t>
            </a:r>
            <a:r>
              <a:rPr dirty="0" sz="1300" spc="-120">
                <a:solidFill>
                  <a:srgbClr val="36288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6288E"/>
                </a:solidFill>
                <a:latin typeface="Arial"/>
                <a:cs typeface="Arial"/>
              </a:rPr>
              <a:t>Data</a:t>
            </a:r>
            <a:r>
              <a:rPr dirty="0" sz="1300" spc="40">
                <a:solidFill>
                  <a:srgbClr val="36288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6288E"/>
                </a:solidFill>
                <a:latin typeface="Arial"/>
                <a:cs typeface="Arial"/>
              </a:rPr>
              <a:t>and</a:t>
            </a:r>
            <a:r>
              <a:rPr dirty="0" sz="1300" spc="-135">
                <a:solidFill>
                  <a:srgbClr val="36288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6288E"/>
                </a:solidFill>
                <a:latin typeface="Arial"/>
                <a:cs typeface="Arial"/>
              </a:rPr>
              <a:t>Al</a:t>
            </a:r>
            <a:r>
              <a:rPr dirty="0" sz="1300" spc="45">
                <a:solidFill>
                  <a:srgbClr val="36288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6288E"/>
                </a:solidFill>
                <a:latin typeface="Arial"/>
                <a:cs typeface="Arial"/>
              </a:rPr>
              <a:t>Work.</a:t>
            </a:r>
            <a:r>
              <a:rPr dirty="0" sz="1300">
                <a:solidFill>
                  <a:srgbClr val="361CBA"/>
                </a:solidFill>
                <a:latin typeface="Arial"/>
                <a:cs typeface="Arial"/>
              </a:rPr>
              <a:t>.</a:t>
            </a:r>
            <a:r>
              <a:rPr dirty="0" sz="1300">
                <a:solidFill>
                  <a:srgbClr val="36288E"/>
                </a:solidFill>
                <a:latin typeface="Arial"/>
                <a:cs typeface="Arial"/>
              </a:rPr>
              <a:t>.</a:t>
            </a:r>
            <a:r>
              <a:rPr dirty="0" sz="1300" spc="20">
                <a:solidFill>
                  <a:srgbClr val="36288E"/>
                </a:solidFill>
                <a:latin typeface="Arial"/>
                <a:cs typeface="Arial"/>
              </a:rPr>
              <a:t> </a:t>
            </a:r>
            <a:r>
              <a:rPr dirty="0" sz="1300" spc="-215">
                <a:solidFill>
                  <a:srgbClr val="7E7E80"/>
                </a:solidFill>
                <a:latin typeface="Arial"/>
                <a:cs typeface="Arial"/>
              </a:rPr>
              <a:t>•</a:t>
            </a:r>
            <a:r>
              <a:rPr dirty="0" sz="1300" spc="100">
                <a:solidFill>
                  <a:srgbClr val="7E7E8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93D9C"/>
                </a:solidFill>
                <a:latin typeface="Arial"/>
                <a:cs typeface="Arial"/>
              </a:rPr>
              <a:t>Transformer</a:t>
            </a:r>
            <a:r>
              <a:rPr dirty="0" sz="1300" spc="45">
                <a:solidFill>
                  <a:srgbClr val="493D9C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93D9C"/>
                </a:solidFill>
                <a:latin typeface="Arial"/>
                <a:cs typeface="Arial"/>
              </a:rPr>
              <a:t>neural</a:t>
            </a:r>
            <a:r>
              <a:rPr dirty="0" sz="1300" spc="-114">
                <a:solidFill>
                  <a:srgbClr val="493D9C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36288E"/>
                </a:solidFill>
                <a:latin typeface="Arial"/>
                <a:cs typeface="Arial"/>
              </a:rPr>
              <a:t>networks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357739" y="396744"/>
            <a:ext cx="18161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5" b="1">
                <a:solidFill>
                  <a:srgbClr val="7E7E80"/>
                </a:solidFill>
                <a:latin typeface="Arial"/>
                <a:cs typeface="Arial"/>
              </a:rPr>
              <a:t>X</a:t>
            </a:r>
            <a:endParaRPr sz="17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315993" y="4310210"/>
            <a:ext cx="1819275" cy="323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>
                <a:solidFill>
                  <a:srgbClr val="363636"/>
                </a:solidFill>
                <a:latin typeface="Arial"/>
                <a:cs typeface="Arial"/>
              </a:rPr>
              <a:t>People</a:t>
            </a:r>
            <a:r>
              <a:rPr dirty="0" sz="1950" spc="8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363636"/>
                </a:solidFill>
                <a:latin typeface="Arial"/>
                <a:cs typeface="Arial"/>
              </a:rPr>
              <a:t>also</a:t>
            </a:r>
            <a:r>
              <a:rPr dirty="0" sz="1950" spc="-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950" spc="-25">
                <a:solidFill>
                  <a:srgbClr val="363636"/>
                </a:solidFill>
                <a:latin typeface="Arial"/>
                <a:cs typeface="Arial"/>
              </a:rPr>
              <a:t>ask</a:t>
            </a:r>
            <a:endParaRPr sz="19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309910" y="4898756"/>
            <a:ext cx="250825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What</a:t>
            </a:r>
            <a:r>
              <a:rPr dirty="0" sz="1500" spc="-8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64648"/>
                </a:solidFill>
                <a:latin typeface="Arial"/>
                <a:cs typeface="Arial"/>
              </a:rPr>
              <a:t>is</a:t>
            </a:r>
            <a:r>
              <a:rPr dirty="0" sz="1500" spc="-20">
                <a:solidFill>
                  <a:srgbClr val="464648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363636"/>
                </a:solidFill>
                <a:latin typeface="Arial"/>
                <a:cs typeface="Arial"/>
              </a:rPr>
              <a:t>the</a:t>
            </a:r>
            <a:r>
              <a:rPr dirty="0" sz="1500" spc="-10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meaning</a:t>
            </a:r>
            <a:r>
              <a:rPr dirty="0" sz="1500" spc="-6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of</a:t>
            </a:r>
            <a:r>
              <a:rPr dirty="0" sz="1500" spc="16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363636"/>
                </a:solidFill>
                <a:latin typeface="Arial"/>
                <a:cs typeface="Arial"/>
              </a:rPr>
              <a:t>LLM?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309910" y="5475852"/>
            <a:ext cx="18434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What</a:t>
            </a:r>
            <a:r>
              <a:rPr dirty="0" sz="1500" spc="-6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64648"/>
                </a:solidFill>
                <a:latin typeface="Arial"/>
                <a:cs typeface="Arial"/>
              </a:rPr>
              <a:t>is</a:t>
            </a:r>
            <a:r>
              <a:rPr dirty="0" sz="1500" spc="10">
                <a:solidFill>
                  <a:srgbClr val="46464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an</a:t>
            </a:r>
            <a:r>
              <a:rPr dirty="0" sz="1500" spc="-14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 spc="-35">
                <a:solidFill>
                  <a:srgbClr val="363636"/>
                </a:solidFill>
                <a:latin typeface="Arial"/>
                <a:cs typeface="Arial"/>
              </a:rPr>
              <a:t>LLM</a:t>
            </a:r>
            <a:r>
              <a:rPr dirty="0" sz="1500" spc="-5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646467"/>
                </a:solidFill>
                <a:latin typeface="Arial"/>
                <a:cs typeface="Arial"/>
              </a:rPr>
              <a:t>i</a:t>
            </a: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n</a:t>
            </a:r>
            <a:r>
              <a:rPr dirty="0" sz="1500" spc="-114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 spc="-30">
                <a:solidFill>
                  <a:srgbClr val="363636"/>
                </a:solidFill>
                <a:latin typeface="Arial"/>
                <a:cs typeface="Arial"/>
              </a:rPr>
              <a:t>A</a:t>
            </a:r>
            <a:r>
              <a:rPr dirty="0" sz="1500" spc="-30">
                <a:solidFill>
                  <a:srgbClr val="A3A5A5"/>
                </a:solidFill>
                <a:latin typeface="Arial"/>
                <a:cs typeface="Arial"/>
              </a:rPr>
              <a:t>l</a:t>
            </a:r>
            <a:r>
              <a:rPr dirty="0" sz="1500" spc="-30">
                <a:solidFill>
                  <a:srgbClr val="646467"/>
                </a:solidFill>
                <a:latin typeface="Arial"/>
                <a:cs typeface="Arial"/>
              </a:rPr>
              <a:t>l</a:t>
            </a:r>
            <a:r>
              <a:rPr dirty="0" sz="1500" spc="-30">
                <a:solidFill>
                  <a:srgbClr val="363636"/>
                </a:solidFill>
                <a:latin typeface="Arial"/>
                <a:cs typeface="Arial"/>
              </a:rPr>
              <a:t>?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309910" y="6057528"/>
            <a:ext cx="3808729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What </a:t>
            </a:r>
            <a:r>
              <a:rPr dirty="0" sz="1500">
                <a:solidFill>
                  <a:srgbClr val="464648"/>
                </a:solidFill>
                <a:latin typeface="Arial"/>
                <a:cs typeface="Arial"/>
              </a:rPr>
              <a:t>is</a:t>
            </a:r>
            <a:r>
              <a:rPr dirty="0" sz="1500" spc="80">
                <a:solidFill>
                  <a:srgbClr val="464648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363636"/>
                </a:solidFill>
                <a:latin typeface="Arial"/>
                <a:cs typeface="Arial"/>
              </a:rPr>
              <a:t>the</a:t>
            </a:r>
            <a:r>
              <a:rPr dirty="0" sz="1500" spc="-5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difference between</a:t>
            </a:r>
            <a:r>
              <a:rPr dirty="0" sz="1500" spc="2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 spc="-35">
                <a:solidFill>
                  <a:srgbClr val="363636"/>
                </a:solidFill>
                <a:latin typeface="Arial"/>
                <a:cs typeface="Arial"/>
              </a:rPr>
              <a:t>LLM</a:t>
            </a:r>
            <a:r>
              <a:rPr dirty="0" sz="1500" spc="-2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and</a:t>
            </a:r>
            <a:r>
              <a:rPr dirty="0" sz="1500" spc="-3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363636"/>
                </a:solidFill>
                <a:latin typeface="Arial"/>
                <a:cs typeface="Arial"/>
              </a:rPr>
              <a:t>Al?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694984" y="1159335"/>
            <a:ext cx="41211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7E7E80"/>
                </a:solidFill>
                <a:latin typeface="Arial"/>
                <a:cs typeface="Arial"/>
              </a:rPr>
              <a:t>T</a:t>
            </a:r>
            <a:r>
              <a:rPr dirty="0" sz="1300" spc="-25">
                <a:solidFill>
                  <a:srgbClr val="646467"/>
                </a:solidFill>
                <a:latin typeface="Arial"/>
                <a:cs typeface="Arial"/>
              </a:rPr>
              <a:t>ools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872695" y="4954990"/>
            <a:ext cx="10223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50" b="1">
                <a:solidFill>
                  <a:srgbClr val="7E7E80"/>
                </a:solidFill>
                <a:latin typeface="Arial"/>
                <a:cs typeface="Arial"/>
              </a:rPr>
              <a:t>V</a:t>
            </a:r>
            <a:endParaRPr sz="95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872695" y="5536667"/>
            <a:ext cx="10223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50" b="1">
                <a:solidFill>
                  <a:srgbClr val="7E7E80"/>
                </a:solidFill>
                <a:latin typeface="Arial"/>
                <a:cs typeface="Arial"/>
              </a:rPr>
              <a:t>V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14109152" y="4755852"/>
            <a:ext cx="201930" cy="364490"/>
          </a:xfrm>
          <a:custGeom>
            <a:avLst/>
            <a:gdLst/>
            <a:ahLst/>
            <a:cxnLst/>
            <a:rect l="l" t="t" r="r" b="b"/>
            <a:pathLst>
              <a:path w="201930" h="364489">
                <a:moveTo>
                  <a:pt x="201369" y="364494"/>
                </a:moveTo>
                <a:lnTo>
                  <a:pt x="0" y="364494"/>
                </a:lnTo>
                <a:lnTo>
                  <a:pt x="0" y="0"/>
                </a:lnTo>
                <a:lnTo>
                  <a:pt x="201369" y="0"/>
                </a:lnTo>
                <a:lnTo>
                  <a:pt x="201369" y="364494"/>
                </a:lnTo>
                <a:close/>
              </a:path>
            </a:pathLst>
          </a:custGeom>
          <a:solidFill>
            <a:srgbClr val="525D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4436796" y="4874885"/>
            <a:ext cx="347980" cy="208279"/>
          </a:xfrm>
          <a:custGeom>
            <a:avLst/>
            <a:gdLst/>
            <a:ahLst/>
            <a:cxnLst/>
            <a:rect l="l" t="t" r="r" b="b"/>
            <a:pathLst>
              <a:path w="347980" h="208279">
                <a:moveTo>
                  <a:pt x="347819" y="208282"/>
                </a:moveTo>
                <a:lnTo>
                  <a:pt x="0" y="208282"/>
                </a:lnTo>
                <a:lnTo>
                  <a:pt x="0" y="0"/>
                </a:lnTo>
                <a:lnTo>
                  <a:pt x="347819" y="0"/>
                </a:lnTo>
                <a:lnTo>
                  <a:pt x="347819" y="208282"/>
                </a:lnTo>
                <a:close/>
              </a:path>
            </a:pathLst>
          </a:custGeom>
          <a:solidFill>
            <a:srgbClr val="7462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14096454" y="4753718"/>
            <a:ext cx="78740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484">
                <a:solidFill>
                  <a:srgbClr val="F6F4EF"/>
                </a:solidFill>
                <a:latin typeface="Arial"/>
                <a:cs typeface="Arial"/>
              </a:rPr>
              <a:t>GJ</a:t>
            </a:r>
            <a:r>
              <a:rPr dirty="0" sz="2100" spc="340">
                <a:solidFill>
                  <a:srgbClr val="F6F4E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6F4EF"/>
                </a:solidFill>
                <a:latin typeface="Arial"/>
                <a:cs typeface="Arial"/>
              </a:rPr>
              <a:t>More</a:t>
            </a:r>
            <a:r>
              <a:rPr dirty="0" sz="1200" spc="-35">
                <a:solidFill>
                  <a:srgbClr val="F6F4EF"/>
                </a:solidFill>
                <a:latin typeface="Arial"/>
                <a:cs typeface="Arial"/>
              </a:rPr>
              <a:t> </a:t>
            </a:r>
            <a:r>
              <a:rPr dirty="0" sz="1200" spc="-50">
                <a:solidFill>
                  <a:srgbClr val="CDBC97"/>
                </a:solidFill>
                <a:latin typeface="Arial"/>
                <a:cs typeface="Arial"/>
              </a:rPr>
              <a:t>i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4870859" y="4874885"/>
            <a:ext cx="130175" cy="208279"/>
          </a:xfrm>
          <a:prstGeom prst="rect">
            <a:avLst/>
          </a:prstGeom>
          <a:solidFill>
            <a:srgbClr val="746238"/>
          </a:solidFill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r>
              <a:rPr dirty="0" sz="1200" spc="-50">
                <a:solidFill>
                  <a:srgbClr val="F6F4EF"/>
                </a:solidFill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5000414" y="4874885"/>
            <a:ext cx="345440" cy="208279"/>
          </a:xfrm>
          <a:prstGeom prst="rect">
            <a:avLst/>
          </a:prstGeom>
          <a:solidFill>
            <a:srgbClr val="757777"/>
          </a:solidFill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r>
              <a:rPr dirty="0" sz="1200" spc="-20">
                <a:solidFill>
                  <a:srgbClr val="F6F4EF"/>
                </a:solidFill>
                <a:latin typeface="Arial"/>
                <a:cs typeface="Arial"/>
              </a:rPr>
              <a:t>ages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1184062" y="5281450"/>
            <a:ext cx="287464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63636"/>
                </a:solidFill>
                <a:latin typeface="Arial"/>
                <a:cs typeface="Arial"/>
              </a:rPr>
              <a:t>Large</a:t>
            </a:r>
            <a:r>
              <a:rPr dirty="0" sz="2200" spc="-2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64648"/>
                </a:solidFill>
                <a:latin typeface="Arial"/>
                <a:cs typeface="Arial"/>
              </a:rPr>
              <a:t>language</a:t>
            </a:r>
            <a:r>
              <a:rPr dirty="0" sz="2200" spc="10">
                <a:solidFill>
                  <a:srgbClr val="464648"/>
                </a:solidFill>
                <a:latin typeface="Arial"/>
                <a:cs typeface="Arial"/>
              </a:rPr>
              <a:t> </a:t>
            </a:r>
            <a:r>
              <a:rPr dirty="0" sz="2200" spc="55">
                <a:solidFill>
                  <a:srgbClr val="363636"/>
                </a:solidFill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7068178" y="358832"/>
            <a:ext cx="29464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735">
              <a:lnSpc>
                <a:spcPts val="1080"/>
              </a:lnSpc>
              <a:spcBef>
                <a:spcPts val="100"/>
              </a:spcBef>
            </a:pPr>
            <a:r>
              <a:rPr dirty="0" sz="1400" spc="-25">
                <a:solidFill>
                  <a:srgbClr val="646467"/>
                </a:solidFill>
                <a:latin typeface="Arial"/>
                <a:cs typeface="Arial"/>
              </a:rPr>
              <a:t>•••</a:t>
            </a:r>
            <a:endParaRPr sz="1400">
              <a:latin typeface="Arial"/>
              <a:cs typeface="Arial"/>
            </a:endParaRPr>
          </a:p>
          <a:p>
            <a:pPr marL="38100">
              <a:lnSpc>
                <a:spcPts val="1200"/>
              </a:lnSpc>
            </a:pPr>
            <a:r>
              <a:rPr dirty="0" baseline="-24074" sz="2250" spc="-682">
                <a:solidFill>
                  <a:srgbClr val="646467"/>
                </a:solidFill>
                <a:latin typeface="Arial"/>
                <a:cs typeface="Arial"/>
              </a:rPr>
              <a:t>•</a:t>
            </a:r>
            <a:r>
              <a:rPr dirty="0" sz="1200" spc="55">
                <a:solidFill>
                  <a:srgbClr val="646467"/>
                </a:solidFill>
                <a:latin typeface="Arial"/>
                <a:cs typeface="Arial"/>
              </a:rPr>
              <a:t>•</a:t>
            </a:r>
            <a:r>
              <a:rPr dirty="0" sz="1200" spc="-270">
                <a:solidFill>
                  <a:srgbClr val="646467"/>
                </a:solidFill>
                <a:latin typeface="Arial"/>
                <a:cs typeface="Arial"/>
              </a:rPr>
              <a:t>•</a:t>
            </a:r>
            <a:r>
              <a:rPr dirty="0" baseline="-24074" sz="2250" spc="-240">
                <a:solidFill>
                  <a:srgbClr val="646467"/>
                </a:solidFill>
                <a:latin typeface="Arial"/>
                <a:cs typeface="Arial"/>
              </a:rPr>
              <a:t>•</a:t>
            </a:r>
            <a:r>
              <a:rPr dirty="0" sz="1200" spc="-150">
                <a:solidFill>
                  <a:srgbClr val="646467"/>
                </a:solidFill>
                <a:latin typeface="Arial"/>
                <a:cs typeface="Arial"/>
              </a:rPr>
              <a:t>•</a:t>
            </a:r>
            <a:r>
              <a:rPr dirty="0" baseline="-24074" sz="2250" spc="82">
                <a:solidFill>
                  <a:srgbClr val="646467"/>
                </a:solidFill>
                <a:latin typeface="Arial"/>
                <a:cs typeface="Arial"/>
              </a:rPr>
              <a:t>•</a:t>
            </a:r>
            <a:endParaRPr baseline="-24074" sz="225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6858095" y="1154756"/>
            <a:ext cx="111696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Saf</a:t>
            </a:r>
            <a:r>
              <a:rPr dirty="0" sz="1300">
                <a:solidFill>
                  <a:srgbClr val="7E7E80"/>
                </a:solidFill>
                <a:latin typeface="Arial"/>
                <a:cs typeface="Arial"/>
              </a:rPr>
              <a:t>e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Sear</a:t>
            </a:r>
            <a:r>
              <a:rPr dirty="0" sz="1300">
                <a:solidFill>
                  <a:srgbClr val="7E7E80"/>
                </a:solidFill>
                <a:latin typeface="Arial"/>
                <a:cs typeface="Arial"/>
              </a:rPr>
              <a:t>ch</a:t>
            </a:r>
            <a:r>
              <a:rPr dirty="0" sz="1300" spc="285">
                <a:solidFill>
                  <a:srgbClr val="7E7E80"/>
                </a:solidFill>
                <a:latin typeface="Arial"/>
                <a:cs typeface="Arial"/>
              </a:rPr>
              <a:t> </a:t>
            </a:r>
            <a:r>
              <a:rPr dirty="0" sz="1300" spc="-70">
                <a:solidFill>
                  <a:srgbClr val="7E7E80"/>
                </a:solidFill>
                <a:latin typeface="Arial"/>
                <a:cs typeface="Arial"/>
              </a:rPr>
              <a:t>....</a:t>
            </a:r>
            <a:endParaRPr sz="13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9872695" y="6118343"/>
            <a:ext cx="8636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114" b="1">
                <a:solidFill>
                  <a:srgbClr val="7E7E80"/>
                </a:solidFill>
                <a:latin typeface="Arial"/>
                <a:cs typeface="Arial"/>
              </a:rPr>
              <a:t>V</a:t>
            </a:r>
            <a:endParaRPr sz="95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309910" y="6639204"/>
            <a:ext cx="223774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What</a:t>
            </a:r>
            <a:r>
              <a:rPr dirty="0" sz="1500" spc="-1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63636"/>
                </a:solidFill>
                <a:latin typeface="Arial"/>
                <a:cs typeface="Arial"/>
              </a:rPr>
              <a:t>are</a:t>
            </a:r>
            <a:r>
              <a:rPr dirty="0" sz="1500" spc="-14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 spc="100">
                <a:solidFill>
                  <a:srgbClr val="646467"/>
                </a:solidFill>
                <a:latin typeface="Arial"/>
                <a:cs typeface="Arial"/>
              </a:rPr>
              <a:t>lL</a:t>
            </a:r>
            <a:r>
              <a:rPr dirty="0" sz="1500" spc="100">
                <a:solidFill>
                  <a:srgbClr val="363636"/>
                </a:solidFill>
                <a:latin typeface="Arial"/>
                <a:cs typeface="Arial"/>
              </a:rPr>
              <a:t>Ms</a:t>
            </a:r>
            <a:r>
              <a:rPr dirty="0" sz="1500" spc="-3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363636"/>
                </a:solidFill>
                <a:latin typeface="Arial"/>
                <a:cs typeface="Arial"/>
              </a:rPr>
              <a:t>examples?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9872695" y="6700019"/>
            <a:ext cx="104139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50" b="1">
                <a:solidFill>
                  <a:srgbClr val="646467"/>
                </a:solidFill>
                <a:latin typeface="Arial"/>
                <a:cs typeface="Arial"/>
              </a:rPr>
              <a:t>V</a:t>
            </a:r>
            <a:endParaRPr sz="95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1179840" y="5974579"/>
            <a:ext cx="3876040" cy="548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905">
              <a:lnSpc>
                <a:spcPct val="131800"/>
              </a:lnSpc>
              <a:spcBef>
                <a:spcPts val="100"/>
              </a:spcBef>
            </a:pP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A</a:t>
            </a:r>
            <a:r>
              <a:rPr dirty="0" sz="1300" spc="-12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large</a:t>
            </a:r>
            <a:r>
              <a:rPr dirty="0" sz="1300" spc="-4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language</a:t>
            </a:r>
            <a:r>
              <a:rPr dirty="0" sz="1300" spc="-4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mode</a:t>
            </a:r>
            <a:r>
              <a:rPr dirty="0" sz="1300">
                <a:solidFill>
                  <a:srgbClr val="7E7E80"/>
                </a:solidFill>
                <a:latin typeface="Arial"/>
                <a:cs typeface="Arial"/>
              </a:rPr>
              <a:t>l</a:t>
            </a:r>
            <a:r>
              <a:rPr dirty="0" sz="1300" spc="-95">
                <a:solidFill>
                  <a:srgbClr val="7E7E8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is</a:t>
            </a:r>
            <a:r>
              <a:rPr dirty="0" sz="1300" spc="-5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a</a:t>
            </a:r>
            <a:r>
              <a:rPr dirty="0" sz="1300" spc="65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type</a:t>
            </a:r>
            <a:r>
              <a:rPr dirty="0" sz="1300" spc="2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of</a:t>
            </a:r>
            <a:r>
              <a:rPr dirty="0" sz="1300" spc="-65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language</a:t>
            </a:r>
            <a:r>
              <a:rPr dirty="0" sz="1300" spc="114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646467"/>
                </a:solidFill>
                <a:latin typeface="Arial"/>
                <a:cs typeface="Arial"/>
              </a:rPr>
              <a:t>model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notable</a:t>
            </a:r>
            <a:r>
              <a:rPr dirty="0" sz="1300" spc="-25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for</a:t>
            </a:r>
            <a:r>
              <a:rPr dirty="0" sz="1300" spc="-8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its</a:t>
            </a:r>
            <a:r>
              <a:rPr dirty="0" sz="1300" spc="-2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ab</a:t>
            </a:r>
            <a:r>
              <a:rPr dirty="0" sz="1300">
                <a:solidFill>
                  <a:srgbClr val="464648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lity</a:t>
            </a:r>
            <a:r>
              <a:rPr dirty="0" sz="1300" spc="-4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to</a:t>
            </a:r>
            <a:r>
              <a:rPr dirty="0" sz="1300" spc="11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achieve</a:t>
            </a:r>
            <a:r>
              <a:rPr dirty="0" sz="1300" spc="-2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general</a:t>
            </a:r>
            <a:r>
              <a:rPr dirty="0" sz="1300">
                <a:solidFill>
                  <a:srgbClr val="7E7E80"/>
                </a:solidFill>
                <a:latin typeface="Arial"/>
                <a:cs typeface="Arial"/>
              </a:rPr>
              <a:t>-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pu</a:t>
            </a:r>
            <a:r>
              <a:rPr dirty="0" sz="1300" spc="6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646467"/>
                </a:solidFill>
                <a:latin typeface="Arial"/>
                <a:cs typeface="Arial"/>
              </a:rPr>
              <a:t>pose</a:t>
            </a:r>
            <a:endParaRPr sz="13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1180171" y="6559307"/>
            <a:ext cx="378396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A3A5A5"/>
                </a:solidFill>
                <a:latin typeface="Arial"/>
                <a:cs typeface="Arial"/>
              </a:rPr>
              <a:t>l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anguage</a:t>
            </a:r>
            <a:r>
              <a:rPr dirty="0" sz="1300" spc="-6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understanding</a:t>
            </a:r>
            <a:r>
              <a:rPr dirty="0" sz="1300" spc="-3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and</a:t>
            </a:r>
            <a:r>
              <a:rPr dirty="0" sz="1300" spc="-65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generation.</a:t>
            </a:r>
            <a:r>
              <a:rPr dirty="0" sz="1300" spc="15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36288E"/>
                </a:solidFill>
                <a:latin typeface="Arial"/>
                <a:cs typeface="Arial"/>
              </a:rPr>
              <a:t>Wilkipedia</a:t>
            </a:r>
            <a:endParaRPr sz="13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9453912" y="7065665"/>
            <a:ext cx="65214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7E7E80"/>
                </a:solidFill>
                <a:latin typeface="Arial"/>
                <a:cs typeface="Arial"/>
              </a:rPr>
              <a:t>Feedback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4602561" y="7129788"/>
            <a:ext cx="6642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7E7E80"/>
                </a:solidFill>
                <a:latin typeface="Arial"/>
                <a:cs typeface="Arial"/>
              </a:rPr>
              <a:t>Feedback</a:t>
            </a:r>
            <a:endParaRPr sz="11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309453" y="7656860"/>
            <a:ext cx="6468745" cy="2309495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43180">
              <a:lnSpc>
                <a:spcPct val="100000"/>
              </a:lnSpc>
              <a:spcBef>
                <a:spcPts val="245"/>
              </a:spcBef>
              <a:tabLst>
                <a:tab pos="487045" algn="l"/>
              </a:tabLst>
            </a:pPr>
            <a:r>
              <a:rPr dirty="0" sz="2250" spc="-25">
                <a:solidFill>
                  <a:srgbClr val="74282F"/>
                </a:solidFill>
                <a:latin typeface="Arial"/>
                <a:cs typeface="Arial"/>
              </a:rPr>
              <a:t>ID</a:t>
            </a:r>
            <a:r>
              <a:rPr dirty="0" sz="2250">
                <a:solidFill>
                  <a:srgbClr val="74282F"/>
                </a:solidFill>
                <a:latin typeface="Arial"/>
                <a:cs typeface="Arial"/>
              </a:rPr>
              <a:t>	</a:t>
            </a:r>
            <a:r>
              <a:rPr dirty="0" sz="1300" spc="-10">
                <a:solidFill>
                  <a:srgbClr val="363636"/>
                </a:solidFill>
                <a:latin typeface="Arial"/>
                <a:cs typeface="Arial"/>
              </a:rPr>
              <a:t>Computerworld</a:t>
            </a:r>
            <a:endParaRPr sz="1300">
              <a:latin typeface="Arial"/>
              <a:cs typeface="Arial"/>
            </a:endParaRPr>
          </a:p>
          <a:p>
            <a:pPr marL="486409">
              <a:lnSpc>
                <a:spcPct val="100000"/>
              </a:lnSpc>
              <a:spcBef>
                <a:spcPts val="75"/>
              </a:spcBef>
              <a:tabLst>
                <a:tab pos="4066540" algn="l"/>
              </a:tabLst>
            </a:pPr>
            <a:r>
              <a:rPr dirty="0" sz="1100" spc="-10">
                <a:solidFill>
                  <a:srgbClr val="646467"/>
                </a:solidFill>
                <a:latin typeface="Arial"/>
                <a:cs typeface="Arial"/>
              </a:rPr>
              <a:t>https</a:t>
            </a:r>
            <a:r>
              <a:rPr dirty="0" sz="1100" spc="-10">
                <a:solidFill>
                  <a:srgbClr val="7E7E80"/>
                </a:solidFill>
                <a:latin typeface="Arial"/>
                <a:cs typeface="Arial"/>
              </a:rPr>
              <a:t>:</a:t>
            </a:r>
            <a:r>
              <a:rPr dirty="0" sz="1100" spc="-10">
                <a:solidFill>
                  <a:srgbClr val="646467"/>
                </a:solidFill>
                <a:latin typeface="Arial"/>
                <a:cs typeface="Arial"/>
              </a:rPr>
              <a:t>//</a:t>
            </a:r>
            <a:r>
              <a:rPr dirty="0" sz="1100" spc="-10">
                <a:solidFill>
                  <a:srgbClr val="646467"/>
                </a:solidFill>
                <a:latin typeface="Arial"/>
                <a:cs typeface="Arial"/>
                <a:hlinkClick r:id="rId7"/>
              </a:rPr>
              <a:t>www</a:t>
            </a:r>
            <a:r>
              <a:rPr dirty="0" sz="1100" spc="-10">
                <a:solidFill>
                  <a:srgbClr val="7E7E80"/>
                </a:solidFill>
                <a:latin typeface="Arial"/>
                <a:cs typeface="Arial"/>
                <a:hlinkClick r:id="rId7"/>
              </a:rPr>
              <a:t>.</a:t>
            </a:r>
            <a:r>
              <a:rPr dirty="0" sz="1100" spc="-10">
                <a:solidFill>
                  <a:srgbClr val="646467"/>
                </a:solidFill>
                <a:latin typeface="Arial"/>
                <a:cs typeface="Arial"/>
                <a:hlinkClick r:id="rId7"/>
              </a:rPr>
              <a:t>comp</a:t>
            </a:r>
            <a:r>
              <a:rPr dirty="0" sz="1100" spc="-10">
                <a:solidFill>
                  <a:srgbClr val="464648"/>
                </a:solidFill>
                <a:latin typeface="Arial"/>
                <a:cs typeface="Arial"/>
                <a:hlinkClick r:id="rId7"/>
              </a:rPr>
              <a:t>u</a:t>
            </a:r>
            <a:r>
              <a:rPr dirty="0" sz="1100" spc="-10">
                <a:solidFill>
                  <a:srgbClr val="646467"/>
                </a:solidFill>
                <a:latin typeface="Arial"/>
                <a:cs typeface="Arial"/>
                <a:hlinkClick r:id="rId7"/>
              </a:rPr>
              <a:t>teNVor</a:t>
            </a:r>
            <a:r>
              <a:rPr dirty="0" sz="1100" spc="-10">
                <a:solidFill>
                  <a:srgbClr val="464648"/>
                </a:solidFill>
                <a:latin typeface="Arial"/>
                <a:cs typeface="Arial"/>
                <a:hlinkClick r:id="rId7"/>
              </a:rPr>
              <a:t>l</a:t>
            </a:r>
            <a:r>
              <a:rPr dirty="0" sz="1100" spc="-10">
                <a:solidFill>
                  <a:srgbClr val="646467"/>
                </a:solidFill>
                <a:latin typeface="Arial"/>
                <a:cs typeface="Arial"/>
                <a:hlinkClick r:id="rId7"/>
              </a:rPr>
              <a:t>d.com</a:t>
            </a:r>
            <a:r>
              <a:rPr dirty="0" sz="1100" spc="1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100" spc="-220">
                <a:solidFill>
                  <a:srgbClr val="646467"/>
                </a:solidFill>
                <a:latin typeface="Arial"/>
                <a:cs typeface="Arial"/>
              </a:rPr>
              <a:t>&gt;</a:t>
            </a:r>
            <a:r>
              <a:rPr dirty="0" sz="1100" spc="6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646467"/>
                </a:solidFill>
                <a:latin typeface="Arial"/>
                <a:cs typeface="Arial"/>
              </a:rPr>
              <a:t>art</a:t>
            </a:r>
            <a:r>
              <a:rPr dirty="0" sz="1100">
                <a:solidFill>
                  <a:srgbClr val="7E7E80"/>
                </a:solidFill>
                <a:latin typeface="Arial"/>
                <a:cs typeface="Arial"/>
              </a:rPr>
              <a:t>i</a:t>
            </a:r>
            <a:r>
              <a:rPr dirty="0" sz="1100">
                <a:solidFill>
                  <a:srgbClr val="646467"/>
                </a:solidFill>
                <a:latin typeface="Arial"/>
                <a:cs typeface="Arial"/>
              </a:rPr>
              <a:t>c</a:t>
            </a:r>
            <a:r>
              <a:rPr dirty="0" sz="1100">
                <a:solidFill>
                  <a:srgbClr val="464648"/>
                </a:solidFill>
                <a:latin typeface="Arial"/>
                <a:cs typeface="Arial"/>
              </a:rPr>
              <a:t>l</a:t>
            </a:r>
            <a:r>
              <a:rPr dirty="0" sz="1100">
                <a:solidFill>
                  <a:srgbClr val="646467"/>
                </a:solidFill>
                <a:latin typeface="Arial"/>
                <a:cs typeface="Arial"/>
              </a:rPr>
              <a:t>e</a:t>
            </a:r>
            <a:r>
              <a:rPr dirty="0" sz="1100" spc="7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000" spc="-204">
                <a:solidFill>
                  <a:srgbClr val="646467"/>
                </a:solidFill>
                <a:latin typeface="Arial"/>
                <a:cs typeface="Arial"/>
              </a:rPr>
              <a:t>&gt;</a:t>
            </a:r>
            <a:r>
              <a:rPr dirty="0" sz="1000" spc="5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646467"/>
                </a:solidFill>
                <a:latin typeface="Arial"/>
                <a:cs typeface="Arial"/>
              </a:rPr>
              <a:t>what-are</a:t>
            </a:r>
            <a:r>
              <a:rPr dirty="0" sz="1100">
                <a:solidFill>
                  <a:srgbClr val="7E7E80"/>
                </a:solidFill>
                <a:latin typeface="Arial"/>
                <a:cs typeface="Arial"/>
              </a:rPr>
              <a:t>-</a:t>
            </a:r>
            <a:r>
              <a:rPr dirty="0" sz="1100" spc="-20">
                <a:solidFill>
                  <a:srgbClr val="7E7E80"/>
                </a:solidFill>
                <a:latin typeface="Arial"/>
                <a:cs typeface="Arial"/>
              </a:rPr>
              <a:t>I...</a:t>
            </a:r>
            <a:r>
              <a:rPr dirty="0" sz="1100">
                <a:solidFill>
                  <a:srgbClr val="7E7E80"/>
                </a:solidFill>
                <a:latin typeface="Arial"/>
                <a:cs typeface="Arial"/>
              </a:rPr>
              <a:t>	</a:t>
            </a:r>
            <a:r>
              <a:rPr dirty="0" sz="1100" spc="-50">
                <a:solidFill>
                  <a:srgbClr val="646467"/>
                </a:solidFill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1800">
                <a:solidFill>
                  <a:srgbClr val="36288E"/>
                </a:solidFill>
                <a:latin typeface="Arial"/>
                <a:cs typeface="Arial"/>
              </a:rPr>
              <a:t>What</a:t>
            </a:r>
            <a:r>
              <a:rPr dirty="0" sz="1800" spc="135">
                <a:solidFill>
                  <a:srgbClr val="36288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6288E"/>
                </a:solidFill>
                <a:latin typeface="Arial"/>
                <a:cs typeface="Arial"/>
              </a:rPr>
              <a:t>are</a:t>
            </a:r>
            <a:r>
              <a:rPr dirty="0" sz="1800" spc="90">
                <a:solidFill>
                  <a:srgbClr val="36288E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36288E"/>
                </a:solidFill>
                <a:latin typeface="Arial"/>
                <a:cs typeface="Arial"/>
              </a:rPr>
              <a:t>LLMsl</a:t>
            </a:r>
            <a:r>
              <a:rPr dirty="0" sz="1800" spc="75">
                <a:solidFill>
                  <a:srgbClr val="36288E"/>
                </a:solidFill>
                <a:latin typeface="Arial"/>
                <a:cs typeface="Arial"/>
              </a:rPr>
              <a:t> and</a:t>
            </a:r>
            <a:r>
              <a:rPr dirty="0" sz="1800" spc="-40">
                <a:solidFill>
                  <a:srgbClr val="36288E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36288E"/>
                </a:solidFill>
                <a:latin typeface="Arial"/>
                <a:cs typeface="Arial"/>
              </a:rPr>
              <a:t>how</a:t>
            </a:r>
            <a:r>
              <a:rPr dirty="0" sz="1800" spc="130">
                <a:solidFill>
                  <a:srgbClr val="36288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6288E"/>
                </a:solidFill>
                <a:latin typeface="Arial"/>
                <a:cs typeface="Arial"/>
              </a:rPr>
              <a:t>are</a:t>
            </a:r>
            <a:r>
              <a:rPr dirty="0" sz="1800" spc="30">
                <a:solidFill>
                  <a:srgbClr val="36288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6288E"/>
                </a:solidFill>
                <a:latin typeface="Arial"/>
                <a:cs typeface="Arial"/>
              </a:rPr>
              <a:t>they</a:t>
            </a:r>
            <a:r>
              <a:rPr dirty="0" sz="1800" spc="175">
                <a:solidFill>
                  <a:srgbClr val="36288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B1A9A"/>
                </a:solidFill>
                <a:latin typeface="Arial"/>
                <a:cs typeface="Arial"/>
              </a:rPr>
              <a:t>used</a:t>
            </a:r>
            <a:r>
              <a:rPr dirty="0" sz="1800" spc="120">
                <a:solidFill>
                  <a:srgbClr val="2B1A9A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36288E"/>
                </a:solidFill>
                <a:latin typeface="Arial"/>
                <a:cs typeface="Arial"/>
              </a:rPr>
              <a:t>in</a:t>
            </a:r>
            <a:r>
              <a:rPr dirty="0" sz="1800" spc="-20">
                <a:solidFill>
                  <a:srgbClr val="36288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6288E"/>
                </a:solidFill>
                <a:latin typeface="Arial"/>
                <a:cs typeface="Arial"/>
              </a:rPr>
              <a:t>generative</a:t>
            </a:r>
            <a:r>
              <a:rPr dirty="0" sz="1800" spc="110">
                <a:solidFill>
                  <a:srgbClr val="36288E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36288E"/>
                </a:solidFill>
                <a:latin typeface="Arial"/>
                <a:cs typeface="Arial"/>
              </a:rPr>
              <a:t>Al?</a:t>
            </a:r>
            <a:endParaRPr sz="1800">
              <a:latin typeface="Arial"/>
              <a:cs typeface="Arial"/>
            </a:endParaRPr>
          </a:p>
          <a:p>
            <a:pPr marL="16510">
              <a:lnSpc>
                <a:spcPct val="100000"/>
              </a:lnSpc>
              <a:spcBef>
                <a:spcPts val="630"/>
              </a:spcBef>
            </a:pPr>
            <a:r>
              <a:rPr dirty="0" sz="1300">
                <a:solidFill>
                  <a:srgbClr val="7E7E80"/>
                </a:solidFill>
                <a:latin typeface="Arial"/>
                <a:cs typeface="Arial"/>
              </a:rPr>
              <a:t>May</a:t>
            </a:r>
            <a:r>
              <a:rPr dirty="0" sz="1300" spc="15">
                <a:solidFill>
                  <a:srgbClr val="7E7E8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E7E80"/>
                </a:solidFill>
                <a:latin typeface="Arial"/>
                <a:cs typeface="Arial"/>
              </a:rPr>
              <a:t>30,</a:t>
            </a:r>
            <a:r>
              <a:rPr dirty="0" sz="1300" spc="-75">
                <a:solidFill>
                  <a:srgbClr val="7E7E8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E7E80"/>
                </a:solidFill>
                <a:latin typeface="Arial"/>
                <a:cs typeface="Arial"/>
              </a:rPr>
              <a:t>2023</a:t>
            </a:r>
            <a:r>
              <a:rPr dirty="0" sz="1300" spc="-35">
                <a:solidFill>
                  <a:srgbClr val="7E7E80"/>
                </a:solidFill>
                <a:latin typeface="Arial"/>
                <a:cs typeface="Arial"/>
              </a:rPr>
              <a:t> </a:t>
            </a:r>
            <a:r>
              <a:rPr dirty="0" sz="1300" spc="265">
                <a:solidFill>
                  <a:srgbClr val="7E7E80"/>
                </a:solidFill>
                <a:latin typeface="Arial"/>
                <a:cs typeface="Arial"/>
              </a:rPr>
              <a:t>-</a:t>
            </a:r>
            <a:r>
              <a:rPr dirty="0" sz="1300" spc="500">
                <a:solidFill>
                  <a:srgbClr val="646467"/>
                </a:solidFill>
                <a:latin typeface="Arial"/>
                <a:cs typeface="Arial"/>
              </a:rPr>
              <a:t>An</a:t>
            </a:r>
            <a:r>
              <a:rPr dirty="0" sz="1300" spc="-6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LLM</a:t>
            </a:r>
            <a:r>
              <a:rPr dirty="0" sz="1300" spc="-45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is</a:t>
            </a:r>
            <a:r>
              <a:rPr dirty="0" sz="1300" spc="-3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50" spc="60" b="1">
                <a:solidFill>
                  <a:srgbClr val="646467"/>
                </a:solidFill>
                <a:latin typeface="Arial"/>
                <a:cs typeface="Arial"/>
              </a:rPr>
              <a:t>a</a:t>
            </a:r>
            <a:r>
              <a:rPr dirty="0" sz="1350" spc="-125" b="1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50" spc="-25" b="1">
                <a:solidFill>
                  <a:srgbClr val="646467"/>
                </a:solidFill>
                <a:latin typeface="Arial"/>
                <a:cs typeface="Arial"/>
              </a:rPr>
              <a:t>machine-</a:t>
            </a:r>
            <a:r>
              <a:rPr dirty="0" sz="1350" spc="-20" b="1">
                <a:solidFill>
                  <a:srgbClr val="646467"/>
                </a:solidFill>
                <a:latin typeface="Arial"/>
                <a:cs typeface="Arial"/>
              </a:rPr>
              <a:t>learn</a:t>
            </a:r>
            <a:r>
              <a:rPr dirty="0" sz="1350" spc="-20" b="1">
                <a:solidFill>
                  <a:srgbClr val="7E7E80"/>
                </a:solidFill>
                <a:latin typeface="Arial"/>
                <a:cs typeface="Arial"/>
              </a:rPr>
              <a:t>i</a:t>
            </a:r>
            <a:r>
              <a:rPr dirty="0" sz="1350" spc="-20" b="1">
                <a:solidFill>
                  <a:srgbClr val="646467"/>
                </a:solidFill>
                <a:latin typeface="Arial"/>
                <a:cs typeface="Arial"/>
              </a:rPr>
              <a:t>ng </a:t>
            </a:r>
            <a:r>
              <a:rPr dirty="0" sz="1350" b="1">
                <a:solidFill>
                  <a:srgbClr val="646467"/>
                </a:solidFill>
                <a:latin typeface="Arial"/>
                <a:cs typeface="Arial"/>
              </a:rPr>
              <a:t>neu</a:t>
            </a:r>
            <a:r>
              <a:rPr dirty="0" sz="1350" b="1">
                <a:solidFill>
                  <a:srgbClr val="7E7E80"/>
                </a:solidFill>
                <a:latin typeface="Arial"/>
                <a:cs typeface="Arial"/>
              </a:rPr>
              <a:t>r</a:t>
            </a:r>
            <a:r>
              <a:rPr dirty="0" sz="1350" b="1">
                <a:solidFill>
                  <a:srgbClr val="646467"/>
                </a:solidFill>
                <a:latin typeface="Arial"/>
                <a:cs typeface="Arial"/>
              </a:rPr>
              <a:t>o</a:t>
            </a:r>
            <a:r>
              <a:rPr dirty="0" sz="1350" spc="-60" b="1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50" spc="-25" b="1">
                <a:solidFill>
                  <a:srgbClr val="646467"/>
                </a:solidFill>
                <a:latin typeface="Arial"/>
                <a:cs typeface="Arial"/>
              </a:rPr>
              <a:t>network</a:t>
            </a:r>
            <a:r>
              <a:rPr dirty="0" sz="1350" spc="-50" b="1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50" spc="-10" b="1">
                <a:solidFill>
                  <a:srgbClr val="646467"/>
                </a:solidFill>
                <a:latin typeface="Arial"/>
                <a:cs typeface="Arial"/>
              </a:rPr>
              <a:t>tra</a:t>
            </a:r>
            <a:r>
              <a:rPr dirty="0" sz="1350" spc="-10" b="1">
                <a:solidFill>
                  <a:srgbClr val="7E7E80"/>
                </a:solidFill>
                <a:latin typeface="Arial"/>
                <a:cs typeface="Arial"/>
              </a:rPr>
              <a:t>i</a:t>
            </a:r>
            <a:r>
              <a:rPr dirty="0" sz="1350" spc="-10" b="1">
                <a:solidFill>
                  <a:srgbClr val="646467"/>
                </a:solidFill>
                <a:latin typeface="Arial"/>
                <a:cs typeface="Arial"/>
              </a:rPr>
              <a:t>ned</a:t>
            </a:r>
            <a:r>
              <a:rPr dirty="0" sz="1350" spc="15" b="1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646467"/>
                </a:solidFill>
                <a:latin typeface="Arial"/>
                <a:cs typeface="Arial"/>
              </a:rPr>
              <a:t>throug</a:t>
            </a:r>
            <a:r>
              <a:rPr dirty="0" sz="1300" spc="-25">
                <a:latin typeface="Arial"/>
                <a:cs typeface="Arial"/>
              </a:rPr>
              <a:t>1</a:t>
            </a:r>
            <a:r>
              <a:rPr dirty="0" sz="1300" spc="-25">
                <a:solidFill>
                  <a:srgbClr val="646467"/>
                </a:solidFill>
                <a:latin typeface="Arial"/>
                <a:cs typeface="Arial"/>
              </a:rPr>
              <a:t>h</a:t>
            </a:r>
            <a:r>
              <a:rPr dirty="0" sz="1300" spc="8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646467"/>
                </a:solidFill>
                <a:latin typeface="Arial"/>
                <a:cs typeface="Arial"/>
              </a:rPr>
              <a:t>data</a:t>
            </a:r>
            <a:endParaRPr sz="13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525"/>
              </a:spcBef>
            </a:pPr>
            <a:r>
              <a:rPr dirty="0" sz="1300" b="1">
                <a:solidFill>
                  <a:srgbClr val="646467"/>
                </a:solidFill>
                <a:latin typeface="Arial"/>
                <a:cs typeface="Arial"/>
              </a:rPr>
              <a:t>input/output</a:t>
            </a:r>
            <a:r>
              <a:rPr dirty="0" sz="1300" spc="10" b="1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646467"/>
                </a:solidFill>
                <a:latin typeface="Arial"/>
                <a:cs typeface="Arial"/>
              </a:rPr>
              <a:t>sets;</a:t>
            </a:r>
            <a:r>
              <a:rPr dirty="0" sz="1300" spc="-50" b="1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646467"/>
                </a:solidFill>
                <a:latin typeface="Arial"/>
                <a:cs typeface="Arial"/>
              </a:rPr>
              <a:t>frequently,</a:t>
            </a:r>
            <a:r>
              <a:rPr dirty="0" sz="1300" spc="5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the</a:t>
            </a:r>
            <a:r>
              <a:rPr dirty="0" sz="1300" spc="-125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text</a:t>
            </a:r>
            <a:r>
              <a:rPr dirty="0" sz="1300" spc="-5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is</a:t>
            </a:r>
            <a:r>
              <a:rPr dirty="0" sz="1300" spc="2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unlabeled</a:t>
            </a:r>
            <a:r>
              <a:rPr dirty="0" sz="1300" spc="65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or </a:t>
            </a:r>
            <a:r>
              <a:rPr dirty="0" sz="1300" spc="-50">
                <a:solidFill>
                  <a:srgbClr val="646467"/>
                </a:solidFill>
                <a:latin typeface="Arial"/>
                <a:cs typeface="Arial"/>
              </a:rPr>
              <a:t>u</a:t>
            </a:r>
            <a:r>
              <a:rPr dirty="0" sz="1300" spc="-50">
                <a:solidFill>
                  <a:srgbClr val="A3A5A5"/>
                </a:solidFill>
                <a:latin typeface="Arial"/>
                <a:cs typeface="Arial"/>
              </a:rPr>
              <a:t>1</a:t>
            </a:r>
            <a:r>
              <a:rPr dirty="0" sz="1300" spc="-50">
                <a:solidFill>
                  <a:srgbClr val="646467"/>
                </a:solidFill>
                <a:latin typeface="Arial"/>
                <a:cs typeface="Arial"/>
              </a:rPr>
              <a:t>ncategorized,</a:t>
            </a:r>
            <a:r>
              <a:rPr dirty="0" sz="1300" spc="-8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and</a:t>
            </a:r>
            <a:r>
              <a:rPr dirty="0" sz="1300" spc="-2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46467"/>
                </a:solidFill>
                <a:latin typeface="Arial"/>
                <a:cs typeface="Arial"/>
              </a:rPr>
              <a:t>the</a:t>
            </a:r>
            <a:r>
              <a:rPr dirty="0" sz="1300" spc="-25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300" spc="25">
                <a:solidFill>
                  <a:srgbClr val="646467"/>
                </a:solidFill>
                <a:latin typeface="Arial"/>
                <a:cs typeface="Arial"/>
              </a:rPr>
              <a:t>..</a:t>
            </a:r>
            <a:r>
              <a:rPr dirty="0" sz="1300" spc="25">
                <a:solidFill>
                  <a:srgbClr val="464648"/>
                </a:solidFill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300">
              <a:latin typeface="Arial"/>
              <a:cs typeface="Arial"/>
            </a:endParaRPr>
          </a:p>
          <a:p>
            <a:pPr marL="33020">
              <a:lnSpc>
                <a:spcPct val="100000"/>
              </a:lnSpc>
              <a:tabLst>
                <a:tab pos="488950" algn="l"/>
              </a:tabLst>
            </a:pPr>
            <a:r>
              <a:rPr dirty="0" sz="1350" spc="150">
                <a:solidFill>
                  <a:srgbClr val="464648"/>
                </a:solidFill>
                <a:latin typeface="Arial"/>
                <a:cs typeface="Arial"/>
              </a:rPr>
              <a:t>W</a:t>
            </a:r>
            <a:r>
              <a:rPr dirty="0" sz="1350">
                <a:solidFill>
                  <a:srgbClr val="464648"/>
                </a:solidFill>
                <a:latin typeface="Arial"/>
                <a:cs typeface="Arial"/>
              </a:rPr>
              <a:t>	</a:t>
            </a:r>
            <a:r>
              <a:rPr dirty="0" sz="1300" spc="-10">
                <a:solidFill>
                  <a:srgbClr val="363636"/>
                </a:solidFill>
                <a:latin typeface="Arial"/>
                <a:cs typeface="Arial"/>
              </a:rPr>
              <a:t>Wikipedia</a:t>
            </a:r>
            <a:endParaRPr sz="1300">
              <a:latin typeface="Arial"/>
              <a:cs typeface="Arial"/>
            </a:endParaRPr>
          </a:p>
          <a:p>
            <a:pPr marL="486409">
              <a:lnSpc>
                <a:spcPct val="100000"/>
              </a:lnSpc>
              <a:spcBef>
                <a:spcPts val="254"/>
              </a:spcBef>
              <a:tabLst>
                <a:tab pos="4112260" algn="l"/>
              </a:tabLst>
            </a:pPr>
            <a:r>
              <a:rPr dirty="0" sz="1100">
                <a:solidFill>
                  <a:srgbClr val="646467"/>
                </a:solidFill>
                <a:latin typeface="Arial"/>
                <a:cs typeface="Arial"/>
              </a:rPr>
              <a:t>https</a:t>
            </a:r>
            <a:r>
              <a:rPr dirty="0" sz="1100">
                <a:solidFill>
                  <a:srgbClr val="7E7E80"/>
                </a:solidFill>
                <a:latin typeface="Arial"/>
                <a:cs typeface="Arial"/>
              </a:rPr>
              <a:t>:</a:t>
            </a:r>
            <a:r>
              <a:rPr dirty="0" sz="1100">
                <a:solidFill>
                  <a:srgbClr val="646467"/>
                </a:solidFill>
                <a:latin typeface="Arial"/>
                <a:cs typeface="Arial"/>
              </a:rPr>
              <a:t>//en</a:t>
            </a:r>
            <a:r>
              <a:rPr dirty="0" sz="1100">
                <a:solidFill>
                  <a:srgbClr val="7E7E80"/>
                </a:solidFill>
                <a:latin typeface="Arial"/>
                <a:cs typeface="Arial"/>
              </a:rPr>
              <a:t>.</a:t>
            </a:r>
            <a:r>
              <a:rPr dirty="0" sz="1100">
                <a:solidFill>
                  <a:srgbClr val="646467"/>
                </a:solidFill>
                <a:latin typeface="Arial"/>
                <a:cs typeface="Arial"/>
              </a:rPr>
              <a:t>w</a:t>
            </a:r>
            <a:r>
              <a:rPr dirty="0" sz="1100">
                <a:solidFill>
                  <a:srgbClr val="7E7E80"/>
                </a:solidFill>
                <a:latin typeface="Arial"/>
                <a:cs typeface="Arial"/>
              </a:rPr>
              <a:t>i</a:t>
            </a:r>
            <a:r>
              <a:rPr dirty="0" sz="1100">
                <a:solidFill>
                  <a:srgbClr val="646467"/>
                </a:solidFill>
                <a:latin typeface="Arial"/>
                <a:cs typeface="Arial"/>
              </a:rPr>
              <a:t>kfpedia</a:t>
            </a:r>
            <a:r>
              <a:rPr dirty="0" sz="1100">
                <a:solidFill>
                  <a:srgbClr val="7E7E80"/>
                </a:solidFill>
                <a:latin typeface="Arial"/>
                <a:cs typeface="Arial"/>
              </a:rPr>
              <a:t>.</a:t>
            </a:r>
            <a:r>
              <a:rPr dirty="0" sz="1100">
                <a:solidFill>
                  <a:srgbClr val="646467"/>
                </a:solidFill>
                <a:latin typeface="Arial"/>
                <a:cs typeface="Arial"/>
              </a:rPr>
              <a:t>org</a:t>
            </a:r>
            <a:r>
              <a:rPr dirty="0" sz="1100" spc="25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050" spc="-235">
                <a:solidFill>
                  <a:srgbClr val="646467"/>
                </a:solidFill>
                <a:latin typeface="Arial"/>
                <a:cs typeface="Arial"/>
              </a:rPr>
              <a:t>&gt;</a:t>
            </a:r>
            <a:r>
              <a:rPr dirty="0" sz="1050" spc="50">
                <a:solidFill>
                  <a:srgbClr val="646467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646467"/>
                </a:solidFill>
                <a:latin typeface="Arial"/>
                <a:cs typeface="Arial"/>
              </a:rPr>
              <a:t>wiki</a:t>
            </a:r>
            <a:r>
              <a:rPr dirty="0" sz="1100" spc="-70">
                <a:latin typeface="Arial"/>
                <a:cs typeface="Arial"/>
              </a:rPr>
              <a:t>1</a:t>
            </a:r>
            <a:r>
              <a:rPr dirty="0" sz="900" spc="-70">
                <a:solidFill>
                  <a:srgbClr val="7E7E80"/>
                </a:solidFill>
                <a:latin typeface="Arial"/>
                <a:cs typeface="Arial"/>
              </a:rPr>
              <a:t>&gt;</a:t>
            </a:r>
            <a:r>
              <a:rPr dirty="0" sz="900" spc="80">
                <a:solidFill>
                  <a:srgbClr val="7E7E8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646467"/>
                </a:solidFill>
                <a:latin typeface="Arial"/>
                <a:cs typeface="Arial"/>
              </a:rPr>
              <a:t>Large_language_mode</a:t>
            </a:r>
            <a:r>
              <a:rPr dirty="0" sz="1100" spc="-10">
                <a:solidFill>
                  <a:srgbClr val="7E7E80"/>
                </a:solidFill>
                <a:latin typeface="Arial"/>
                <a:cs typeface="Arial"/>
              </a:rPr>
              <a:t>l</a:t>
            </a:r>
            <a:r>
              <a:rPr dirty="0" sz="1100">
                <a:solidFill>
                  <a:srgbClr val="7E7E80"/>
                </a:solidFill>
                <a:latin typeface="Arial"/>
                <a:cs typeface="Arial"/>
              </a:rPr>
              <a:t>	</a:t>
            </a:r>
            <a:r>
              <a:rPr dirty="0" sz="1100" spc="-50">
                <a:solidFill>
                  <a:srgbClr val="646467"/>
                </a:solidFill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694179" y="2729483"/>
            <a:ext cx="1282573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550">
                <a:solidFill>
                  <a:srgbClr val="FFFFFF"/>
                </a:solidFill>
                <a:latin typeface="Arial Black"/>
                <a:cs typeface="Arial Black"/>
              </a:rPr>
              <a:t>Avoid</a:t>
            </a:r>
            <a:r>
              <a:rPr dirty="0" sz="8000" spc="-5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785">
                <a:solidFill>
                  <a:srgbClr val="FFFFFF"/>
                </a:solidFill>
                <a:latin typeface="Arial Black"/>
                <a:cs typeface="Arial Black"/>
              </a:rPr>
              <a:t>Bias</a:t>
            </a:r>
            <a:r>
              <a:rPr dirty="0" sz="8000" spc="-5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45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8000" spc="-5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34">
                <a:solidFill>
                  <a:srgbClr val="FFFFFF"/>
                </a:solidFill>
                <a:latin typeface="Arial Black"/>
                <a:cs typeface="Arial Black"/>
              </a:rPr>
              <a:t>Controversy</a:t>
            </a:r>
            <a:endParaRPr sz="8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90">
                <a:solidFill>
                  <a:srgbClr val="FFFFFF"/>
                </a:solidFill>
              </a:rPr>
              <a:t>An</a:t>
            </a:r>
            <a:r>
              <a:rPr dirty="0" sz="3000" spc="-210">
                <a:solidFill>
                  <a:srgbClr val="FFFFFF"/>
                </a:solidFill>
              </a:rPr>
              <a:t> </a:t>
            </a:r>
            <a:r>
              <a:rPr dirty="0" sz="3000" spc="-250">
                <a:solidFill>
                  <a:srgbClr val="FFFFFF"/>
                </a:solidFill>
              </a:rPr>
              <a:t>invaluable</a:t>
            </a:r>
            <a:r>
              <a:rPr dirty="0" sz="3000" spc="-210">
                <a:solidFill>
                  <a:srgbClr val="FFFFFF"/>
                </a:solidFill>
              </a:rPr>
              <a:t> </a:t>
            </a:r>
            <a:r>
              <a:rPr dirty="0" sz="3000" spc="-220">
                <a:solidFill>
                  <a:srgbClr val="FFFFFF"/>
                </a:solidFill>
              </a:rPr>
              <a:t>rule</a:t>
            </a:r>
            <a:r>
              <a:rPr dirty="0" sz="3000" spc="-210">
                <a:solidFill>
                  <a:srgbClr val="FFFFFF"/>
                </a:solidFill>
              </a:rPr>
              <a:t> </a:t>
            </a:r>
            <a:r>
              <a:rPr dirty="0" sz="3000" spc="-295">
                <a:solidFill>
                  <a:srgbClr val="FFFFFF"/>
                </a:solidFill>
              </a:rPr>
              <a:t>when</a:t>
            </a:r>
            <a:r>
              <a:rPr dirty="0" sz="3000" spc="-210">
                <a:solidFill>
                  <a:srgbClr val="FFFFFF"/>
                </a:solidFill>
              </a:rPr>
              <a:t> </a:t>
            </a:r>
            <a:r>
              <a:rPr dirty="0" sz="3000" spc="-245">
                <a:solidFill>
                  <a:srgbClr val="FFFFFF"/>
                </a:solidFill>
              </a:rPr>
              <a:t>creating</a:t>
            </a:r>
            <a:r>
              <a:rPr dirty="0" sz="3000" spc="-200">
                <a:solidFill>
                  <a:srgbClr val="FFFFFF"/>
                </a:solidFill>
              </a:rPr>
              <a:t> </a:t>
            </a:r>
            <a:r>
              <a:rPr dirty="0" sz="3000" spc="-175">
                <a:solidFill>
                  <a:srgbClr val="FFFFFF"/>
                </a:solidFill>
              </a:rPr>
              <a:t>prompts!</a:t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sp>
          <p:nvSpPr>
            <p:cNvPr id="3" name="object 3" descr=""/>
            <p:cNvSpPr/>
            <p:nvPr/>
          </p:nvSpPr>
          <p:spPr>
            <a:xfrm>
              <a:off x="2729868" y="2236624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729868" y="3714940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729868" y="5193254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729868" y="6671566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729868" y="8192080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3142016" y="2469387"/>
            <a:ext cx="13849985" cy="6746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80">
                <a:solidFill>
                  <a:srgbClr val="130F25"/>
                </a:solidFill>
                <a:latin typeface="Arial Black"/>
                <a:cs typeface="Arial Black"/>
              </a:rPr>
              <a:t>Use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130F25"/>
                </a:solidFill>
                <a:latin typeface="Arial Black"/>
                <a:cs typeface="Arial Black"/>
              </a:rPr>
              <a:t>neutral</a:t>
            </a:r>
            <a:r>
              <a:rPr dirty="0" sz="3400" spc="-21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inclusive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language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915"/>
              </a:spcBef>
            </a:pPr>
            <a:endParaRPr sz="3400">
              <a:latin typeface="Arial Black"/>
              <a:cs typeface="Arial Black"/>
            </a:endParaRPr>
          </a:p>
          <a:p>
            <a:pPr marL="12700" marR="1708785">
              <a:lnSpc>
                <a:spcPts val="4010"/>
              </a:lnSpc>
            </a:pP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Avoid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framing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questions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in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130F25"/>
                </a:solidFill>
                <a:latin typeface="Arial Black"/>
                <a:cs typeface="Arial Black"/>
              </a:rPr>
              <a:t>a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05">
                <a:solidFill>
                  <a:srgbClr val="130F25"/>
                </a:solidFill>
                <a:latin typeface="Arial Black"/>
                <a:cs typeface="Arial Black"/>
              </a:rPr>
              <a:t>way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that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85">
                <a:solidFill>
                  <a:srgbClr val="130F25"/>
                </a:solidFill>
                <a:latin typeface="Arial Black"/>
                <a:cs typeface="Arial Black"/>
              </a:rPr>
              <a:t>assumes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or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130F25"/>
                </a:solidFill>
                <a:latin typeface="Arial Black"/>
                <a:cs typeface="Arial Black"/>
              </a:rPr>
              <a:t>promotes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stereotypes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or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130F25"/>
                </a:solidFill>
                <a:latin typeface="Arial Black"/>
                <a:cs typeface="Arial Black"/>
              </a:rPr>
              <a:t>discrimination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3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Ensure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prompts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15">
                <a:solidFill>
                  <a:srgbClr val="130F25"/>
                </a:solidFill>
                <a:latin typeface="Arial Black"/>
                <a:cs typeface="Arial Black"/>
              </a:rPr>
              <a:t>do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130F25"/>
                </a:solidFill>
                <a:latin typeface="Arial Black"/>
                <a:cs typeface="Arial Black"/>
              </a:rPr>
              <a:t>not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introduce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45">
                <a:solidFill>
                  <a:srgbClr val="130F25"/>
                </a:solidFill>
                <a:latin typeface="Arial Black"/>
                <a:cs typeface="Arial Black"/>
              </a:rPr>
              <a:t>bias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765"/>
              </a:spcBef>
            </a:pPr>
            <a:endParaRPr sz="3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Consider</a:t>
            </a:r>
            <a:r>
              <a:rPr dirty="0" sz="3400" spc="-21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other</a:t>
            </a:r>
            <a:r>
              <a:rPr dirty="0" sz="3400" spc="-21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perspectives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265"/>
              </a:spcBef>
            </a:pPr>
            <a:endParaRPr sz="3400">
              <a:latin typeface="Arial Black"/>
              <a:cs typeface="Arial Black"/>
            </a:endParaRPr>
          </a:p>
          <a:p>
            <a:pPr marL="12700" marR="5080">
              <a:lnSpc>
                <a:spcPts val="3979"/>
              </a:lnSpc>
            </a:pPr>
            <a:r>
              <a:rPr dirty="0" sz="3400" spc="-395">
                <a:solidFill>
                  <a:srgbClr val="130F25"/>
                </a:solidFill>
                <a:latin typeface="Arial Black"/>
                <a:cs typeface="Arial Black"/>
              </a:rPr>
              <a:t>Test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prompts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130F25"/>
                </a:solidFill>
                <a:latin typeface="Arial Black"/>
                <a:cs typeface="Arial Black"/>
              </a:rPr>
              <a:t>with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130F25"/>
                </a:solidFill>
                <a:latin typeface="Arial Black"/>
                <a:cs typeface="Arial Black"/>
              </a:rPr>
              <a:t>a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diverse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group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130F25"/>
                </a:solidFill>
                <a:latin typeface="Arial Black"/>
                <a:cs typeface="Arial Black"/>
              </a:rPr>
              <a:t>of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people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to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identify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25">
                <a:solidFill>
                  <a:srgbClr val="130F25"/>
                </a:solidFill>
                <a:latin typeface="Arial Black"/>
                <a:cs typeface="Arial Black"/>
              </a:rPr>
              <a:t>address </a:t>
            </a:r>
            <a:r>
              <a:rPr dirty="0" sz="3400" spc="-254">
                <a:solidFill>
                  <a:srgbClr val="130F25"/>
                </a:solidFill>
                <a:latin typeface="Arial Black"/>
                <a:cs typeface="Arial Black"/>
              </a:rPr>
              <a:t>potential</a:t>
            </a:r>
            <a:r>
              <a:rPr dirty="0" sz="3400" spc="-20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55">
                <a:solidFill>
                  <a:srgbClr val="130F25"/>
                </a:solidFill>
                <a:latin typeface="Arial Black"/>
                <a:cs typeface="Arial Black"/>
              </a:rPr>
              <a:t>issues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25"/>
              <a:t>Avoid</a:t>
            </a:r>
            <a:r>
              <a:rPr dirty="0" spc="-310"/>
              <a:t> </a:t>
            </a:r>
            <a:r>
              <a:rPr dirty="0" spc="-470"/>
              <a:t>Bias</a:t>
            </a:r>
            <a:r>
              <a:rPr dirty="0" spc="-320"/>
              <a:t> </a:t>
            </a:r>
            <a:r>
              <a:rPr dirty="0" spc="-270"/>
              <a:t>or</a:t>
            </a:r>
            <a:r>
              <a:rPr dirty="0" spc="-315"/>
              <a:t> </a:t>
            </a:r>
            <a:r>
              <a:rPr dirty="0" spc="-275"/>
              <a:t>Controversy</a:t>
            </a:r>
          </a:p>
        </p:txBody>
      </p:sp>
      <p:grpSp>
        <p:nvGrpSpPr>
          <p:cNvPr id="10" name="object 10" descr=""/>
          <p:cNvGrpSpPr/>
          <p:nvPr/>
        </p:nvGrpSpPr>
        <p:grpSpPr>
          <a:xfrm>
            <a:off x="1093787" y="2144713"/>
            <a:ext cx="1217930" cy="7172325"/>
            <a:chOff x="1093787" y="2144713"/>
            <a:chExt cx="1217930" cy="7172325"/>
          </a:xfrm>
        </p:grpSpPr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787" y="2144713"/>
              <a:ext cx="1217611" cy="121761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4580" y="5102225"/>
              <a:ext cx="1216025" cy="121602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4580" y="8101013"/>
              <a:ext cx="1216025" cy="121602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580" y="3624262"/>
              <a:ext cx="1216025" cy="121602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580" y="6580187"/>
              <a:ext cx="1216025" cy="1216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912316" y="2438401"/>
            <a:ext cx="0" cy="6827520"/>
          </a:xfrm>
          <a:custGeom>
            <a:avLst/>
            <a:gdLst/>
            <a:ahLst/>
            <a:cxnLst/>
            <a:rect l="l" t="t" r="r" b="b"/>
            <a:pathLst>
              <a:path w="0" h="6827520">
                <a:moveTo>
                  <a:pt x="0" y="0"/>
                </a:moveTo>
                <a:lnTo>
                  <a:pt x="1" y="6827046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064259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40"/>
              </a:spcBef>
            </a:pPr>
            <a:r>
              <a:rPr dirty="0" spc="-295"/>
              <a:t>For</a:t>
            </a:r>
            <a:r>
              <a:rPr dirty="0" spc="-235"/>
              <a:t> </a:t>
            </a:r>
            <a:r>
              <a:rPr dirty="0" spc="-325"/>
              <a:t>complex</a:t>
            </a:r>
            <a:r>
              <a:rPr dirty="0" spc="-235"/>
              <a:t> </a:t>
            </a:r>
            <a:r>
              <a:rPr dirty="0" spc="-430"/>
              <a:t>tasks</a:t>
            </a:r>
          </a:p>
          <a:p>
            <a:pPr marL="372110">
              <a:lnSpc>
                <a:spcPct val="100000"/>
              </a:lnSpc>
              <a:spcBef>
                <a:spcPts val="840"/>
              </a:spcBef>
            </a:pPr>
            <a:r>
              <a:rPr dirty="0">
                <a:latin typeface="Lucida Sans Unicode"/>
                <a:cs typeface="Lucida Sans Unicode"/>
              </a:rPr>
              <a:t>-</a:t>
            </a:r>
            <a:r>
              <a:rPr dirty="0" spc="535">
                <a:latin typeface="Lucida Sans Unicode"/>
                <a:cs typeface="Lucida Sans Unicode"/>
              </a:rPr>
              <a:t> </a:t>
            </a:r>
            <a:r>
              <a:rPr dirty="0">
                <a:latin typeface="Arial"/>
                <a:cs typeface="Arial"/>
              </a:rPr>
              <a:t>Consider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breaking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75">
                <a:latin typeface="Arial"/>
                <a:cs typeface="Arial"/>
              </a:rPr>
              <a:t>down</a:t>
            </a:r>
            <a:r>
              <a:rPr dirty="0">
                <a:latin typeface="Arial"/>
                <a:cs typeface="Arial"/>
              </a:rPr>
              <a:t> </a:t>
            </a:r>
            <a:r>
              <a:rPr dirty="0" spc="50">
                <a:latin typeface="Arial"/>
                <a:cs typeface="Arial"/>
              </a:rPr>
              <a:t>your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90">
                <a:latin typeface="Arial"/>
                <a:cs typeface="Arial"/>
              </a:rPr>
              <a:t>prompt</a:t>
            </a:r>
          </a:p>
          <a:p>
            <a:pPr marL="12700" marR="5080" indent="3175">
              <a:lnSpc>
                <a:spcPct val="100600"/>
              </a:lnSpc>
              <a:spcBef>
                <a:spcPts val="2685"/>
              </a:spcBef>
            </a:pPr>
            <a:r>
              <a:rPr dirty="0" spc="-229"/>
              <a:t>Multiple</a:t>
            </a:r>
            <a:r>
              <a:rPr dirty="0" spc="-235"/>
              <a:t> </a:t>
            </a:r>
            <a:r>
              <a:rPr dirty="0" spc="-285"/>
              <a:t>prompts</a:t>
            </a:r>
            <a:r>
              <a:rPr dirty="0" spc="-229"/>
              <a:t> </a:t>
            </a:r>
            <a:r>
              <a:rPr dirty="0" spc="-380"/>
              <a:t>may</a:t>
            </a:r>
            <a:r>
              <a:rPr dirty="0" spc="-229"/>
              <a:t> </a:t>
            </a:r>
            <a:r>
              <a:rPr dirty="0" spc="-305"/>
              <a:t>explain</a:t>
            </a:r>
            <a:r>
              <a:rPr dirty="0" spc="-225"/>
              <a:t> the</a:t>
            </a:r>
            <a:r>
              <a:rPr dirty="0" spc="-229"/>
              <a:t> </a:t>
            </a:r>
            <a:r>
              <a:rPr dirty="0" spc="-300"/>
              <a:t>scenario</a:t>
            </a:r>
            <a:r>
              <a:rPr dirty="0" spc="-240"/>
              <a:t> in</a:t>
            </a:r>
            <a:r>
              <a:rPr dirty="0" spc="-225"/>
              <a:t> </a:t>
            </a:r>
            <a:r>
              <a:rPr dirty="0" spc="-459"/>
              <a:t>a </a:t>
            </a:r>
            <a:r>
              <a:rPr dirty="0" spc="-305"/>
              <a:t>much</a:t>
            </a:r>
            <a:r>
              <a:rPr dirty="0" spc="-229"/>
              <a:t> better</a:t>
            </a:r>
            <a:r>
              <a:rPr dirty="0" spc="-235"/>
              <a:t> </a:t>
            </a:r>
            <a:r>
              <a:rPr dirty="0" spc="-430"/>
              <a:t>way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4"/>
              <a:t>Multiple</a:t>
            </a:r>
            <a:r>
              <a:rPr dirty="0" spc="-315"/>
              <a:t> </a:t>
            </a:r>
            <a:r>
              <a:rPr dirty="0" spc="-345"/>
              <a:t>Prompts</a:t>
            </a:r>
            <a:r>
              <a:rPr dirty="0" spc="-315"/>
              <a:t> </a:t>
            </a:r>
            <a:r>
              <a:rPr dirty="0" spc="-190"/>
              <a:t>for</a:t>
            </a:r>
            <a:r>
              <a:rPr dirty="0" spc="-305"/>
              <a:t> </a:t>
            </a:r>
            <a:r>
              <a:rPr dirty="0" spc="-370"/>
              <a:t>Complex</a:t>
            </a:r>
            <a:r>
              <a:rPr dirty="0" spc="-300"/>
              <a:t> </a:t>
            </a:r>
            <a:r>
              <a:rPr dirty="0" spc="-625"/>
              <a:t>Tasks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3144085"/>
            <a:ext cx="5245099" cy="541646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912316" y="2438401"/>
            <a:ext cx="0" cy="6827520"/>
          </a:xfrm>
          <a:custGeom>
            <a:avLst/>
            <a:gdLst/>
            <a:ahLst/>
            <a:cxnLst/>
            <a:rect l="l" t="t" r="r" b="b"/>
            <a:pathLst>
              <a:path w="0" h="6827520">
                <a:moveTo>
                  <a:pt x="0" y="0"/>
                </a:moveTo>
                <a:lnTo>
                  <a:pt x="1" y="6827046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682865" y="4130547"/>
            <a:ext cx="8825865" cy="34150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Iterate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and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refine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prompts</a:t>
            </a:r>
            <a:endParaRPr sz="3400">
              <a:latin typeface="Arial Black"/>
              <a:cs typeface="Arial Black"/>
            </a:endParaRPr>
          </a:p>
          <a:p>
            <a:pPr marL="15875">
              <a:lnSpc>
                <a:spcPct val="100000"/>
              </a:lnSpc>
              <a:spcBef>
                <a:spcPts val="2615"/>
              </a:spcBef>
            </a:pP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Experimentation</a:t>
            </a:r>
            <a:r>
              <a:rPr dirty="0" sz="3400" spc="-21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50">
                <a:solidFill>
                  <a:srgbClr val="FF1675"/>
                </a:solidFill>
                <a:latin typeface="Arial Black"/>
                <a:cs typeface="Arial Black"/>
              </a:rPr>
              <a:t>is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85">
                <a:solidFill>
                  <a:srgbClr val="FF1675"/>
                </a:solidFill>
                <a:latin typeface="Arial Black"/>
                <a:cs typeface="Arial Black"/>
              </a:rPr>
              <a:t>key</a:t>
            </a:r>
            <a:endParaRPr sz="3400">
              <a:latin typeface="Arial Black"/>
              <a:cs typeface="Arial Black"/>
            </a:endParaRPr>
          </a:p>
          <a:p>
            <a:pPr marL="372110">
              <a:lnSpc>
                <a:spcPct val="100000"/>
              </a:lnSpc>
              <a:spcBef>
                <a:spcPts val="935"/>
              </a:spcBef>
            </a:pPr>
            <a:r>
              <a:rPr dirty="0" sz="3400">
                <a:solidFill>
                  <a:srgbClr val="FF1675"/>
                </a:solidFill>
                <a:latin typeface="Lucida Sans Unicode"/>
                <a:cs typeface="Lucida Sans Unicode"/>
              </a:rPr>
              <a:t>-</a:t>
            </a:r>
            <a:r>
              <a:rPr dirty="0" sz="3400" spc="350">
                <a:solidFill>
                  <a:srgbClr val="FF1675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80">
                <a:solidFill>
                  <a:srgbClr val="FF1675"/>
                </a:solidFill>
                <a:latin typeface="Arial"/>
                <a:cs typeface="Arial"/>
              </a:rPr>
              <a:t>Try</a:t>
            </a:r>
            <a:r>
              <a:rPr dirty="0" sz="3400" spc="-12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95">
                <a:solidFill>
                  <a:srgbClr val="FF1675"/>
                </a:solidFill>
                <a:latin typeface="Arial"/>
                <a:cs typeface="Arial"/>
              </a:rPr>
              <a:t>different</a:t>
            </a:r>
            <a:r>
              <a:rPr dirty="0" sz="3400" spc="-1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phrasings</a:t>
            </a:r>
            <a:endParaRPr sz="3400">
              <a:latin typeface="Arial"/>
              <a:cs typeface="Arial"/>
            </a:endParaRPr>
          </a:p>
          <a:p>
            <a:pPr marL="12700" marR="5080" indent="3175">
              <a:lnSpc>
                <a:spcPct val="100600"/>
              </a:lnSpc>
              <a:spcBef>
                <a:spcPts val="2690"/>
              </a:spcBef>
            </a:pPr>
            <a:r>
              <a:rPr dirty="0" sz="3400" spc="-345">
                <a:solidFill>
                  <a:srgbClr val="FF1675"/>
                </a:solidFill>
                <a:latin typeface="Arial Black"/>
                <a:cs typeface="Arial Black"/>
              </a:rPr>
              <a:t>Review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1675"/>
                </a:solidFill>
                <a:latin typeface="Arial Black"/>
                <a:cs typeface="Arial Black"/>
              </a:rPr>
              <a:t>results,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identify </a:t>
            </a:r>
            <a:r>
              <a:rPr dirty="0" sz="3400" spc="-380">
                <a:solidFill>
                  <a:srgbClr val="FF1675"/>
                </a:solidFill>
                <a:latin typeface="Arial Black"/>
                <a:cs typeface="Arial Black"/>
              </a:rPr>
              <a:t>weaknesses,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95">
                <a:solidFill>
                  <a:srgbClr val="FF1675"/>
                </a:solidFill>
                <a:latin typeface="Arial Black"/>
                <a:cs typeface="Arial Black"/>
              </a:rPr>
              <a:t>seek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feedback,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test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1675"/>
                </a:solidFill>
                <a:latin typeface="Arial Black"/>
                <a:cs typeface="Arial Black"/>
              </a:rPr>
              <a:t>again,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and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repeat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25">
                <a:solidFill>
                  <a:srgbClr val="FF1675"/>
                </a:solidFill>
                <a:latin typeface="Arial Black"/>
                <a:cs typeface="Arial Black"/>
              </a:rPr>
              <a:t>as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70">
                <a:solidFill>
                  <a:srgbClr val="FF1675"/>
                </a:solidFill>
                <a:latin typeface="Arial Black"/>
                <a:cs typeface="Arial Black"/>
              </a:rPr>
              <a:t>needed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0"/>
              <a:t>Iteration</a:t>
            </a:r>
            <a:r>
              <a:rPr dirty="0" spc="-325"/>
              <a:t> and</a:t>
            </a:r>
            <a:r>
              <a:rPr dirty="0" spc="-320"/>
              <a:t> </a:t>
            </a:r>
            <a:r>
              <a:rPr dirty="0" spc="-340"/>
              <a:t>Refinement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470789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84"/>
              <a:t>Tokenization</a:t>
            </a:r>
            <a:endParaRPr sz="6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420116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695"/>
              <a:t>Toke</a:t>
            </a:r>
            <a:r>
              <a:rPr dirty="0" sz="6000" spc="-385"/>
              <a:t> </a:t>
            </a:r>
            <a:r>
              <a:rPr dirty="0" sz="6000" spc="-505"/>
              <a:t>what?</a:t>
            </a:r>
            <a:endParaRPr sz="6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0"/>
              <a:t>Toke</a:t>
            </a:r>
            <a:r>
              <a:rPr dirty="0" spc="-325"/>
              <a:t> </a:t>
            </a:r>
            <a:r>
              <a:rPr dirty="0" spc="-415"/>
              <a:t>what?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914400" y="4063945"/>
            <a:ext cx="5120005" cy="2943225"/>
            <a:chOff x="914400" y="4063945"/>
            <a:chExt cx="5120005" cy="294322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5143500"/>
              <a:ext cx="1845128" cy="184512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1629" y="4063945"/>
              <a:ext cx="1845128" cy="184512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8857" y="5161532"/>
              <a:ext cx="1845128" cy="1845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912316" y="2438401"/>
            <a:ext cx="0" cy="6827520"/>
          </a:xfrm>
          <a:custGeom>
            <a:avLst/>
            <a:gdLst/>
            <a:ahLst/>
            <a:cxnLst/>
            <a:rect l="l" t="t" r="r" b="b"/>
            <a:pathLst>
              <a:path w="0" h="6827520">
                <a:moveTo>
                  <a:pt x="0" y="0"/>
                </a:moveTo>
                <a:lnTo>
                  <a:pt x="1" y="6827046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620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15"/>
              </a:spcBef>
            </a:pPr>
            <a:r>
              <a:rPr dirty="0" spc="-330"/>
              <a:t>Process</a:t>
            </a:r>
            <a:r>
              <a:rPr dirty="0" spc="-229"/>
              <a:t> </a:t>
            </a:r>
            <a:r>
              <a:rPr dirty="0" spc="-190"/>
              <a:t>of</a:t>
            </a:r>
            <a:r>
              <a:rPr dirty="0" spc="-225"/>
              <a:t> </a:t>
            </a:r>
            <a:r>
              <a:rPr dirty="0" spc="-245"/>
              <a:t>splitting</a:t>
            </a:r>
            <a:r>
              <a:rPr dirty="0" spc="-235"/>
              <a:t> </a:t>
            </a:r>
            <a:r>
              <a:rPr dirty="0" spc="-409"/>
              <a:t>a</a:t>
            </a:r>
            <a:r>
              <a:rPr dirty="0" spc="-235"/>
              <a:t> </a:t>
            </a:r>
            <a:r>
              <a:rPr dirty="0" spc="-295"/>
              <a:t>text</a:t>
            </a:r>
            <a:r>
              <a:rPr dirty="0" spc="-229"/>
              <a:t> </a:t>
            </a:r>
            <a:r>
              <a:rPr dirty="0" spc="-285"/>
              <a:t>sequence</a:t>
            </a:r>
          </a:p>
          <a:p>
            <a:pPr marL="804545" indent="-432434">
              <a:lnSpc>
                <a:spcPct val="100000"/>
              </a:lnSpc>
              <a:spcBef>
                <a:spcPts val="815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pc="90">
                <a:latin typeface="Arial"/>
                <a:cs typeface="Arial"/>
              </a:rPr>
              <a:t>Into</a:t>
            </a:r>
            <a:r>
              <a:rPr dirty="0" spc="-125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smaller</a:t>
            </a:r>
            <a:r>
              <a:rPr dirty="0" spc="-130">
                <a:latin typeface="Arial"/>
                <a:cs typeface="Arial"/>
              </a:rPr>
              <a:t> </a:t>
            </a:r>
            <a:r>
              <a:rPr dirty="0" spc="50">
                <a:latin typeface="Arial"/>
                <a:cs typeface="Arial"/>
              </a:rPr>
              <a:t>units</a:t>
            </a:r>
          </a:p>
          <a:p>
            <a:pPr marL="804545" indent="-432434">
              <a:lnSpc>
                <a:spcPct val="100000"/>
              </a:lnSpc>
              <a:spcBef>
                <a:spcPts val="935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>
                <a:latin typeface="Arial"/>
                <a:cs typeface="Arial"/>
              </a:rPr>
              <a:t>Called</a:t>
            </a:r>
            <a:r>
              <a:rPr dirty="0" spc="165">
                <a:latin typeface="Arial"/>
                <a:cs typeface="Arial"/>
              </a:rPr>
              <a:t> </a:t>
            </a:r>
            <a:r>
              <a:rPr dirty="0" spc="-10">
                <a:latin typeface="Arial"/>
                <a:cs typeface="Arial"/>
              </a:rPr>
              <a:t>"tokens"</a:t>
            </a:r>
          </a:p>
          <a:p>
            <a:pPr marL="12700" marR="365125" indent="3175">
              <a:lnSpc>
                <a:spcPct val="100600"/>
              </a:lnSpc>
              <a:spcBef>
                <a:spcPts val="2690"/>
              </a:spcBef>
            </a:pPr>
            <a:r>
              <a:rPr dirty="0" spc="-395"/>
              <a:t>Tokens</a:t>
            </a:r>
            <a:r>
              <a:rPr dirty="0" spc="-235"/>
              <a:t> </a:t>
            </a:r>
            <a:r>
              <a:rPr dirty="0" spc="-315"/>
              <a:t>are</a:t>
            </a:r>
            <a:r>
              <a:rPr dirty="0" spc="-235"/>
              <a:t> </a:t>
            </a:r>
            <a:r>
              <a:rPr dirty="0" spc="-225"/>
              <a:t>the</a:t>
            </a:r>
            <a:r>
              <a:rPr dirty="0" spc="-235"/>
              <a:t> </a:t>
            </a:r>
            <a:r>
              <a:rPr dirty="0" spc="-345"/>
              <a:t>smallest</a:t>
            </a:r>
            <a:r>
              <a:rPr dirty="0" spc="-235"/>
              <a:t> </a:t>
            </a:r>
            <a:r>
              <a:rPr dirty="0" spc="-265"/>
              <a:t>meaningful</a:t>
            </a:r>
            <a:r>
              <a:rPr dirty="0" spc="-225"/>
              <a:t> </a:t>
            </a:r>
            <a:r>
              <a:rPr dirty="0" spc="-315"/>
              <a:t>elements </a:t>
            </a:r>
            <a:r>
              <a:rPr dirty="0" spc="-245"/>
              <a:t>or</a:t>
            </a:r>
            <a:r>
              <a:rPr dirty="0" spc="-235"/>
              <a:t> </a:t>
            </a:r>
            <a:r>
              <a:rPr dirty="0" spc="-330"/>
              <a:t>symbols</a:t>
            </a:r>
            <a:r>
              <a:rPr dirty="0" spc="-235"/>
              <a:t> </a:t>
            </a:r>
            <a:r>
              <a:rPr dirty="0" spc="-240"/>
              <a:t>in</a:t>
            </a:r>
            <a:r>
              <a:rPr dirty="0" spc="-229"/>
              <a:t> </a:t>
            </a:r>
            <a:r>
              <a:rPr dirty="0" spc="-409"/>
              <a:t>a</a:t>
            </a:r>
            <a:r>
              <a:rPr dirty="0" spc="-240"/>
              <a:t> </a:t>
            </a:r>
            <a:r>
              <a:rPr dirty="0" spc="-315"/>
              <a:t>text</a:t>
            </a:r>
          </a:p>
          <a:p>
            <a:pPr marL="804545" indent="-432434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>
                <a:latin typeface="Arial"/>
                <a:cs typeface="Arial"/>
              </a:rPr>
              <a:t>Derived</a:t>
            </a:r>
            <a:r>
              <a:rPr dirty="0" spc="-5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from</a:t>
            </a:r>
            <a:r>
              <a:rPr dirty="0" spc="-55">
                <a:latin typeface="Arial"/>
                <a:cs typeface="Arial"/>
              </a:rPr>
              <a:t> </a:t>
            </a:r>
            <a:r>
              <a:rPr dirty="0" spc="135">
                <a:latin typeface="Arial"/>
                <a:cs typeface="Arial"/>
              </a:rPr>
              <a:t>the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114">
                <a:latin typeface="Arial"/>
                <a:cs typeface="Arial"/>
              </a:rPr>
              <a:t>concept</a:t>
            </a:r>
            <a:r>
              <a:rPr dirty="0" spc="-45">
                <a:latin typeface="Arial"/>
                <a:cs typeface="Arial"/>
              </a:rPr>
              <a:t> </a:t>
            </a:r>
            <a:r>
              <a:rPr dirty="0" spc="70">
                <a:latin typeface="Arial"/>
                <a:cs typeface="Arial"/>
              </a:rPr>
              <a:t>of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80">
                <a:latin typeface="Arial"/>
                <a:cs typeface="Arial"/>
              </a:rPr>
              <a:t>linguistic</a:t>
            </a:r>
            <a:r>
              <a:rPr dirty="0" spc="-45">
                <a:latin typeface="Arial"/>
                <a:cs typeface="Arial"/>
              </a:rPr>
              <a:t> </a:t>
            </a:r>
            <a:r>
              <a:rPr dirty="0" spc="-10">
                <a:latin typeface="Arial"/>
                <a:cs typeface="Arial"/>
              </a:rPr>
              <a:t>tokens</a:t>
            </a:r>
          </a:p>
          <a:p>
            <a:pPr marL="804545" indent="-432434">
              <a:lnSpc>
                <a:spcPct val="100000"/>
              </a:lnSpc>
              <a:spcBef>
                <a:spcPts val="815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>
                <a:latin typeface="Arial"/>
                <a:cs typeface="Arial"/>
              </a:rPr>
              <a:t>Units</a:t>
            </a:r>
            <a:r>
              <a:rPr dirty="0" spc="-75">
                <a:latin typeface="Arial"/>
                <a:cs typeface="Arial"/>
              </a:rPr>
              <a:t> </a:t>
            </a:r>
            <a:r>
              <a:rPr dirty="0" spc="70">
                <a:latin typeface="Arial"/>
                <a:cs typeface="Arial"/>
              </a:rPr>
              <a:t>of</a:t>
            </a:r>
            <a:r>
              <a:rPr dirty="0" spc="-80">
                <a:latin typeface="Arial"/>
                <a:cs typeface="Arial"/>
              </a:rPr>
              <a:t> </a:t>
            </a:r>
            <a:r>
              <a:rPr dirty="0" spc="45">
                <a:latin typeface="Arial"/>
                <a:cs typeface="Arial"/>
              </a:rPr>
              <a:t>language</a:t>
            </a:r>
            <a:r>
              <a:rPr dirty="0" spc="-80">
                <a:latin typeface="Arial"/>
                <a:cs typeface="Arial"/>
              </a:rPr>
              <a:t> </a:t>
            </a:r>
            <a:r>
              <a:rPr dirty="0" spc="145">
                <a:latin typeface="Arial"/>
                <a:cs typeface="Arial"/>
              </a:rPr>
              <a:t>that</a:t>
            </a:r>
            <a:r>
              <a:rPr dirty="0" spc="-70">
                <a:latin typeface="Arial"/>
                <a:cs typeface="Arial"/>
              </a:rPr>
              <a:t> </a:t>
            </a:r>
            <a:r>
              <a:rPr dirty="0" spc="60">
                <a:latin typeface="Arial"/>
                <a:cs typeface="Arial"/>
              </a:rPr>
              <a:t>convey</a:t>
            </a:r>
            <a:r>
              <a:rPr dirty="0" spc="-80">
                <a:latin typeface="Arial"/>
                <a:cs typeface="Arial"/>
              </a:rPr>
              <a:t> </a:t>
            </a:r>
            <a:r>
              <a:rPr dirty="0" spc="-10">
                <a:latin typeface="Arial"/>
                <a:cs typeface="Arial"/>
              </a:rPr>
              <a:t>meaning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90"/>
              <a:t>Tokenization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914400" y="4063945"/>
            <a:ext cx="5120005" cy="2943225"/>
            <a:chOff x="914400" y="4063945"/>
            <a:chExt cx="5120005" cy="294322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5143500"/>
              <a:ext cx="1845128" cy="184512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1629" y="4063945"/>
              <a:ext cx="1845128" cy="184512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8857" y="5161532"/>
              <a:ext cx="1845128" cy="1845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5929" y="788923"/>
            <a:ext cx="643382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80">
                <a:solidFill>
                  <a:srgbClr val="130F25"/>
                </a:solidFill>
                <a:latin typeface="Arial Black"/>
                <a:cs typeface="Arial Black"/>
              </a:rPr>
              <a:t>Tokenization</a:t>
            </a:r>
            <a:r>
              <a:rPr dirty="0" sz="4800" spc="-31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4800" spc="-450">
                <a:solidFill>
                  <a:srgbClr val="130F25"/>
                </a:solidFill>
                <a:latin typeface="Arial Black"/>
                <a:cs typeface="Arial Black"/>
              </a:rPr>
              <a:t>Example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497367" y="4879340"/>
            <a:ext cx="129025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34">
                <a:solidFill>
                  <a:srgbClr val="00A3FE"/>
                </a:solidFill>
                <a:latin typeface="Arial Black"/>
                <a:cs typeface="Arial Black"/>
              </a:rPr>
              <a:t>The</a:t>
            </a:r>
            <a:r>
              <a:rPr dirty="0" sz="4800" spc="-345">
                <a:solidFill>
                  <a:srgbClr val="00A3FE"/>
                </a:solidFill>
                <a:latin typeface="Arial Black"/>
                <a:cs typeface="Arial Black"/>
              </a:rPr>
              <a:t> </a:t>
            </a:r>
            <a:r>
              <a:rPr dirty="0" sz="4800" spc="-409">
                <a:solidFill>
                  <a:srgbClr val="00A3FE"/>
                </a:solidFill>
                <a:latin typeface="Arial Black"/>
                <a:cs typeface="Arial Black"/>
              </a:rPr>
              <a:t>quick</a:t>
            </a:r>
            <a:r>
              <a:rPr dirty="0" sz="4800" spc="-335">
                <a:solidFill>
                  <a:srgbClr val="00A3FE"/>
                </a:solidFill>
                <a:latin typeface="Arial Black"/>
                <a:cs typeface="Arial Black"/>
              </a:rPr>
              <a:t> </a:t>
            </a:r>
            <a:r>
              <a:rPr dirty="0" sz="4800" spc="-415">
                <a:solidFill>
                  <a:srgbClr val="00A3FE"/>
                </a:solidFill>
                <a:latin typeface="Arial Black"/>
                <a:cs typeface="Arial Black"/>
              </a:rPr>
              <a:t>brown</a:t>
            </a:r>
            <a:r>
              <a:rPr dirty="0" sz="4800" spc="-340">
                <a:solidFill>
                  <a:srgbClr val="00A3FE"/>
                </a:solidFill>
                <a:latin typeface="Arial Black"/>
                <a:cs typeface="Arial Black"/>
              </a:rPr>
              <a:t> </a:t>
            </a:r>
            <a:r>
              <a:rPr dirty="0" sz="4800" spc="-425">
                <a:solidFill>
                  <a:srgbClr val="00A3FE"/>
                </a:solidFill>
                <a:latin typeface="Arial Black"/>
                <a:cs typeface="Arial Black"/>
              </a:rPr>
              <a:t>fox</a:t>
            </a:r>
            <a:r>
              <a:rPr dirty="0" sz="4800" spc="-335">
                <a:solidFill>
                  <a:srgbClr val="00A3FE"/>
                </a:solidFill>
                <a:latin typeface="Arial Black"/>
                <a:cs typeface="Arial Black"/>
              </a:rPr>
              <a:t> </a:t>
            </a:r>
            <a:r>
              <a:rPr dirty="0" sz="4800" spc="-440">
                <a:solidFill>
                  <a:srgbClr val="00A3FE"/>
                </a:solidFill>
                <a:latin typeface="Arial Black"/>
                <a:cs typeface="Arial Black"/>
              </a:rPr>
              <a:t>jumps</a:t>
            </a:r>
            <a:r>
              <a:rPr dirty="0" sz="4800" spc="-345">
                <a:solidFill>
                  <a:srgbClr val="00A3FE"/>
                </a:solidFill>
                <a:latin typeface="Arial Black"/>
                <a:cs typeface="Arial Black"/>
              </a:rPr>
              <a:t> </a:t>
            </a:r>
            <a:r>
              <a:rPr dirty="0" sz="4800" spc="-350">
                <a:solidFill>
                  <a:srgbClr val="00A3FE"/>
                </a:solidFill>
                <a:latin typeface="Arial Black"/>
                <a:cs typeface="Arial Black"/>
              </a:rPr>
              <a:t>over</a:t>
            </a:r>
            <a:r>
              <a:rPr dirty="0" sz="4800" spc="-340">
                <a:solidFill>
                  <a:srgbClr val="00A3FE"/>
                </a:solidFill>
                <a:latin typeface="Arial Black"/>
                <a:cs typeface="Arial Black"/>
              </a:rPr>
              <a:t> </a:t>
            </a:r>
            <a:r>
              <a:rPr dirty="0" sz="4800" spc="-315">
                <a:solidFill>
                  <a:srgbClr val="00A3FE"/>
                </a:solidFill>
                <a:latin typeface="Arial Black"/>
                <a:cs typeface="Arial Black"/>
              </a:rPr>
              <a:t>the</a:t>
            </a:r>
            <a:r>
              <a:rPr dirty="0" sz="4800" spc="-345">
                <a:solidFill>
                  <a:srgbClr val="00A3FE"/>
                </a:solidFill>
                <a:latin typeface="Arial Black"/>
                <a:cs typeface="Arial Black"/>
              </a:rPr>
              <a:t> </a:t>
            </a:r>
            <a:r>
              <a:rPr dirty="0" sz="4800" spc="-425">
                <a:solidFill>
                  <a:srgbClr val="00A3FE"/>
                </a:solidFill>
                <a:latin typeface="Arial Black"/>
                <a:cs typeface="Arial Black"/>
              </a:rPr>
              <a:t>lazy</a:t>
            </a:r>
            <a:r>
              <a:rPr dirty="0" sz="4800" spc="-330">
                <a:solidFill>
                  <a:srgbClr val="00A3FE"/>
                </a:solidFill>
                <a:latin typeface="Arial Black"/>
                <a:cs typeface="Arial Black"/>
              </a:rPr>
              <a:t> </a:t>
            </a:r>
            <a:r>
              <a:rPr dirty="0" sz="4800" spc="-315">
                <a:solidFill>
                  <a:srgbClr val="00A3FE"/>
                </a:solidFill>
                <a:latin typeface="Arial Black"/>
                <a:cs typeface="Arial Black"/>
              </a:rPr>
              <a:t>dog</a:t>
            </a:r>
            <a:endParaRPr sz="4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885329" cy="1015099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61780" y="0"/>
              <a:ext cx="5430831" cy="102869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61704" y="0"/>
              <a:ext cx="2726296" cy="10286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2609" y="1154225"/>
            <a:ext cx="535458" cy="54961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75522" y="232623"/>
            <a:ext cx="14160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4B4F56"/>
                </a:solidFill>
                <a:latin typeface="Arial"/>
                <a:cs typeface="Arial"/>
              </a:rPr>
              <a:t>[]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352808" y="270027"/>
            <a:ext cx="153797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45">
                <a:solidFill>
                  <a:srgbClr val="5D5E67"/>
                </a:solidFill>
                <a:latin typeface="Arial"/>
                <a:cs typeface="Arial"/>
              </a:rPr>
              <a:t>Default</a:t>
            </a:r>
            <a:r>
              <a:rPr dirty="0" sz="1450" spc="30">
                <a:solidFill>
                  <a:srgbClr val="5D5E67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D5E67"/>
                </a:solidFill>
                <a:latin typeface="Arial"/>
                <a:cs typeface="Arial"/>
              </a:rPr>
              <a:t>(GPT-</a:t>
            </a:r>
            <a:r>
              <a:rPr dirty="0" sz="1450" spc="-20">
                <a:solidFill>
                  <a:srgbClr val="5D5E67"/>
                </a:solidFill>
                <a:latin typeface="Arial"/>
                <a:cs typeface="Arial"/>
              </a:rPr>
              <a:t>3.5)</a:t>
            </a:r>
            <a:endParaRPr sz="14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7673180" y="195728"/>
            <a:ext cx="227965" cy="3689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 spc="-495">
                <a:solidFill>
                  <a:srgbClr val="4B4F56"/>
                </a:solidFill>
                <a:latin typeface="Arial"/>
                <a:cs typeface="Arial"/>
              </a:rPr>
              <a:t>L!J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524628" y="2184012"/>
            <a:ext cx="311150" cy="8578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450" spc="-1025">
                <a:solidFill>
                  <a:srgbClr val="05C180"/>
                </a:solidFill>
                <a:latin typeface="Arial"/>
                <a:cs typeface="Arial"/>
              </a:rPr>
              <a:t>IJ</a:t>
            </a:r>
            <a:endParaRPr sz="54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455941" y="1189107"/>
            <a:ext cx="422465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What</a:t>
            </a:r>
            <a:r>
              <a:rPr dirty="0" sz="1750" spc="-3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5D5E67"/>
                </a:solidFill>
                <a:latin typeface="Arial"/>
                <a:cs typeface="Arial"/>
              </a:rPr>
              <a:t>is</a:t>
            </a:r>
            <a:r>
              <a:rPr dirty="0" sz="1750" spc="-125">
                <a:solidFill>
                  <a:srgbClr val="5D5E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an</a:t>
            </a:r>
            <a:r>
              <a:rPr dirty="0" sz="1750" spc="-6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LLM</a:t>
            </a:r>
            <a:r>
              <a:rPr dirty="0" sz="1750" spc="-10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-130">
                <a:solidFill>
                  <a:srgbClr val="4B4F56"/>
                </a:solidFill>
                <a:latin typeface="Arial"/>
                <a:cs typeface="Arial"/>
              </a:rPr>
              <a:t>(Larg</a:t>
            </a:r>
            <a:r>
              <a:rPr dirty="0" sz="1750" spc="-130">
                <a:latin typeface="Arial"/>
                <a:cs typeface="Arial"/>
              </a:rPr>
              <a:t>1</a:t>
            </a:r>
            <a:r>
              <a:rPr dirty="0" sz="1750" spc="-130">
                <a:solidFill>
                  <a:srgbClr val="4B4F56"/>
                </a:solidFill>
                <a:latin typeface="Arial"/>
                <a:cs typeface="Arial"/>
              </a:rPr>
              <a:t>e</a:t>
            </a:r>
            <a:r>
              <a:rPr dirty="0" sz="1750" spc="-10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Language</a:t>
            </a:r>
            <a:r>
              <a:rPr dirty="0" sz="1750" spc="-1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F56"/>
                </a:solidFill>
                <a:latin typeface="Arial"/>
                <a:cs typeface="Arial"/>
              </a:rPr>
              <a:t>Model)?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445898" y="2289864"/>
            <a:ext cx="9362440" cy="243967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 marR="5080" indent="12700">
              <a:lnSpc>
                <a:spcPct val="150400"/>
              </a:lnSpc>
              <a:spcBef>
                <a:spcPts val="150"/>
              </a:spcBef>
            </a:pP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An</a:t>
            </a:r>
            <a:r>
              <a:rPr dirty="0" sz="1750" spc="2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LLM,</a:t>
            </a:r>
            <a:r>
              <a:rPr dirty="0" sz="1750" spc="-13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or</a:t>
            </a:r>
            <a:r>
              <a:rPr dirty="0" sz="1750" spc="-4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La</a:t>
            </a:r>
            <a:r>
              <a:rPr dirty="0" sz="1750">
                <a:solidFill>
                  <a:srgbClr val="707077"/>
                </a:solidFill>
                <a:latin typeface="Arial"/>
                <a:cs typeface="Arial"/>
              </a:rPr>
              <a:t>r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ge</a:t>
            </a:r>
            <a:r>
              <a:rPr dirty="0" sz="1750" spc="-3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-95">
                <a:solidFill>
                  <a:srgbClr val="4B4F56"/>
                </a:solidFill>
                <a:latin typeface="Arial"/>
                <a:cs typeface="Arial"/>
              </a:rPr>
              <a:t>Lang</a:t>
            </a:r>
            <a:r>
              <a:rPr dirty="0" sz="1750" spc="-95">
                <a:latin typeface="Arial"/>
                <a:cs typeface="Arial"/>
              </a:rPr>
              <a:t>1</a:t>
            </a:r>
            <a:r>
              <a:rPr dirty="0" sz="1750" spc="-95">
                <a:solidFill>
                  <a:srgbClr val="4B4F56"/>
                </a:solidFill>
                <a:latin typeface="Arial"/>
                <a:cs typeface="Arial"/>
              </a:rPr>
              <a:t>uage</a:t>
            </a:r>
            <a:r>
              <a:rPr dirty="0" sz="1750" spc="-3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Model,</a:t>
            </a:r>
            <a:r>
              <a:rPr dirty="0" sz="1750" spc="-9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is</a:t>
            </a:r>
            <a:r>
              <a:rPr dirty="0" sz="1750" spc="-8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</a:t>
            </a:r>
            <a:r>
              <a:rPr dirty="0" sz="1750" spc="-8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5D5E67"/>
                </a:solidFill>
                <a:latin typeface="Arial"/>
                <a:cs typeface="Arial"/>
              </a:rPr>
              <a:t>type</a:t>
            </a:r>
            <a:r>
              <a:rPr dirty="0" sz="1750" spc="-30">
                <a:solidFill>
                  <a:srgbClr val="5D5E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of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artificial</a:t>
            </a:r>
            <a:r>
              <a:rPr dirty="0" sz="1750" spc="14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intelligence</a:t>
            </a:r>
            <a:r>
              <a:rPr dirty="0" sz="1750" spc="12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system</a:t>
            </a:r>
            <a:r>
              <a:rPr dirty="0" sz="1750" spc="5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B4F56"/>
                </a:solidFill>
                <a:latin typeface="Arial"/>
                <a:cs typeface="Arial"/>
              </a:rPr>
              <a:t>that</a:t>
            </a:r>
            <a:r>
              <a:rPr dirty="0" sz="1750" spc="-4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has</a:t>
            </a:r>
            <a:r>
              <a:rPr dirty="0" sz="1750" spc="-7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4B4F56"/>
                </a:solidFill>
                <a:latin typeface="Arial"/>
                <a:cs typeface="Arial"/>
              </a:rPr>
              <a:t>been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trained</a:t>
            </a:r>
            <a:r>
              <a:rPr dirty="0" sz="1750" spc="9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B4F56"/>
                </a:solidFill>
                <a:latin typeface="Arial"/>
                <a:cs typeface="Arial"/>
              </a:rPr>
              <a:t>on</a:t>
            </a:r>
            <a:r>
              <a:rPr dirty="0" sz="1750" spc="-10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</a:t>
            </a:r>
            <a:r>
              <a:rPr dirty="0" sz="1750" spc="-6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massive</a:t>
            </a:r>
            <a:r>
              <a:rPr dirty="0" sz="1750" spc="8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amount</a:t>
            </a:r>
            <a:r>
              <a:rPr dirty="0" sz="1750" spc="7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F56"/>
                </a:solidFill>
                <a:latin typeface="Arial"/>
                <a:cs typeface="Arial"/>
              </a:rPr>
              <a:t>of</a:t>
            </a:r>
            <a:r>
              <a:rPr dirty="0" sz="1750" spc="-4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D5E67"/>
                </a:solidFill>
                <a:latin typeface="Arial"/>
                <a:cs typeface="Arial"/>
              </a:rPr>
              <a:t>text </a:t>
            </a:r>
            <a:r>
              <a:rPr dirty="0" sz="1750" spc="55">
                <a:solidFill>
                  <a:srgbClr val="4B4F56"/>
                </a:solidFill>
                <a:latin typeface="Arial"/>
                <a:cs typeface="Arial"/>
              </a:rPr>
              <a:t>data</a:t>
            </a:r>
            <a:r>
              <a:rPr dirty="0" sz="1750" spc="-13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to</a:t>
            </a:r>
            <a:r>
              <a:rPr dirty="0" sz="1750" spc="15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understand</a:t>
            </a:r>
            <a:r>
              <a:rPr dirty="0" sz="1750" spc="8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and</a:t>
            </a:r>
            <a:r>
              <a:rPr dirty="0" sz="1750" spc="-1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ge</a:t>
            </a:r>
            <a:r>
              <a:rPr dirty="0" sz="1750">
                <a:solidFill>
                  <a:srgbClr val="707077"/>
                </a:solidFill>
                <a:latin typeface="Arial"/>
                <a:cs typeface="Arial"/>
              </a:rPr>
              <a:t>n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erate </a:t>
            </a:r>
            <a:r>
              <a:rPr dirty="0" sz="1750">
                <a:solidFill>
                  <a:srgbClr val="5D5E67"/>
                </a:solidFill>
                <a:latin typeface="Arial"/>
                <a:cs typeface="Arial"/>
              </a:rPr>
              <a:t>human-</a:t>
            </a:r>
            <a:r>
              <a:rPr dirty="0" sz="1750">
                <a:latin typeface="Arial"/>
                <a:cs typeface="Arial"/>
              </a:rPr>
              <a:t>l</a:t>
            </a:r>
            <a:r>
              <a:rPr dirty="0" sz="1750">
                <a:solidFill>
                  <a:srgbClr val="5D5E67"/>
                </a:solidFill>
                <a:latin typeface="Arial"/>
                <a:cs typeface="Arial"/>
              </a:rPr>
              <a:t>like</a:t>
            </a:r>
            <a:r>
              <a:rPr dirty="0" sz="1750" spc="-85">
                <a:solidFill>
                  <a:srgbClr val="5D5E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text.</a:t>
            </a:r>
            <a:r>
              <a:rPr dirty="0" sz="1750" spc="-13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F56"/>
                </a:solidFill>
                <a:latin typeface="Arial"/>
                <a:cs typeface="Arial"/>
              </a:rPr>
              <a:t>These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models</a:t>
            </a:r>
            <a:r>
              <a:rPr dirty="0" sz="1750" spc="9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4B4F56"/>
                </a:solidFill>
                <a:latin typeface="Arial"/>
                <a:cs typeface="Arial"/>
              </a:rPr>
              <a:t>are</a:t>
            </a:r>
            <a:r>
              <a:rPr dirty="0" sz="1750" spc="-3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designed</a:t>
            </a:r>
            <a:r>
              <a:rPr dirty="0" sz="1750" spc="14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to</a:t>
            </a:r>
            <a:r>
              <a:rPr dirty="0" sz="1750" spc="8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process</a:t>
            </a:r>
            <a:r>
              <a:rPr dirty="0" sz="1750" spc="-4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and</a:t>
            </a:r>
            <a:r>
              <a:rPr dirty="0" sz="1750" spc="5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generate</a:t>
            </a:r>
            <a:r>
              <a:rPr dirty="0" sz="1750" spc="5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natural</a:t>
            </a:r>
            <a:r>
              <a:rPr dirty="0" sz="1750" spc="-1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D5E67"/>
                </a:solidFill>
                <a:latin typeface="Arial"/>
                <a:cs typeface="Arial"/>
              </a:rPr>
              <a:t>language,</a:t>
            </a:r>
            <a:r>
              <a:rPr dirty="0" sz="1750" spc="35">
                <a:solidFill>
                  <a:srgbClr val="5D5E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making</a:t>
            </a:r>
            <a:r>
              <a:rPr dirty="0" sz="1750" spc="-6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5D5E67"/>
                </a:solidFill>
                <a:latin typeface="Arial"/>
                <a:cs typeface="Arial"/>
              </a:rPr>
              <a:t>them</a:t>
            </a:r>
            <a:r>
              <a:rPr dirty="0" sz="1750" spc="60">
                <a:solidFill>
                  <a:srgbClr val="5D5E67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F56"/>
                </a:solidFill>
                <a:latin typeface="Arial"/>
                <a:cs typeface="Arial"/>
              </a:rPr>
              <a:t>particu</a:t>
            </a:r>
            <a:r>
              <a:rPr dirty="0" sz="1750" spc="-10">
                <a:solidFill>
                  <a:srgbClr val="707077"/>
                </a:solidFill>
                <a:latin typeface="Arial"/>
                <a:cs typeface="Arial"/>
              </a:rPr>
              <a:t>l</a:t>
            </a:r>
            <a:r>
              <a:rPr dirty="0" sz="1750" spc="-10">
                <a:solidFill>
                  <a:srgbClr val="4B4F56"/>
                </a:solidFill>
                <a:latin typeface="Arial"/>
                <a:cs typeface="Arial"/>
              </a:rPr>
              <a:t>arly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adept</a:t>
            </a:r>
            <a:r>
              <a:rPr dirty="0" sz="1750" spc="9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at</a:t>
            </a:r>
            <a:r>
              <a:rPr dirty="0" sz="1750" spc="14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D5E67"/>
                </a:solidFill>
                <a:latin typeface="Arial"/>
                <a:cs typeface="Arial"/>
              </a:rPr>
              <a:t>tasks</a:t>
            </a:r>
            <a:r>
              <a:rPr dirty="0" sz="1750" spc="150">
                <a:solidFill>
                  <a:srgbClr val="5D5E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such</a:t>
            </a:r>
            <a:r>
              <a:rPr dirty="0" sz="1750" spc="7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as</a:t>
            </a:r>
            <a:r>
              <a:rPr dirty="0" sz="1750" spc="3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text</a:t>
            </a:r>
            <a:r>
              <a:rPr dirty="0" sz="1750" spc="13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generat</a:t>
            </a:r>
            <a:r>
              <a:rPr dirty="0" sz="1750">
                <a:solidFill>
                  <a:srgbClr val="707077"/>
                </a:solidFill>
                <a:latin typeface="Arial"/>
                <a:cs typeface="Arial"/>
              </a:rPr>
              <a:t>i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on,</a:t>
            </a:r>
            <a:r>
              <a:rPr dirty="0" sz="1750" spc="-14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F56"/>
                </a:solidFill>
                <a:latin typeface="Arial"/>
                <a:cs typeface="Arial"/>
              </a:rPr>
              <a:t>text</a:t>
            </a:r>
            <a:r>
              <a:rPr dirty="0" sz="1750" spc="12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completion,</a:t>
            </a:r>
            <a:r>
              <a:rPr dirty="0" sz="1750" spc="3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translation,</a:t>
            </a:r>
            <a:r>
              <a:rPr dirty="0" sz="1750" spc="18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text</a:t>
            </a:r>
            <a:r>
              <a:rPr dirty="0" sz="1750" spc="18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summarization,</a:t>
            </a:r>
            <a:r>
              <a:rPr dirty="0" sz="1750" spc="-7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4B4F56"/>
                </a:solidFill>
                <a:latin typeface="Arial"/>
                <a:cs typeface="Arial"/>
              </a:rPr>
              <a:t>and 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more.</a:t>
            </a:r>
            <a:r>
              <a:rPr dirty="0" sz="1750" spc="-9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LLMs</a:t>
            </a:r>
            <a:r>
              <a:rPr dirty="0" sz="1750" spc="-6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are</a:t>
            </a:r>
            <a:r>
              <a:rPr dirty="0" sz="1750" spc="-7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5D5E67"/>
                </a:solidFill>
                <a:latin typeface="Arial"/>
                <a:cs typeface="Arial"/>
              </a:rPr>
              <a:t>based</a:t>
            </a:r>
            <a:r>
              <a:rPr dirty="0" sz="1750" spc="-45">
                <a:solidFill>
                  <a:srgbClr val="5D5E67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B4F56"/>
                </a:solidFill>
                <a:latin typeface="Arial"/>
                <a:cs typeface="Arial"/>
              </a:rPr>
              <a:t>on</a:t>
            </a:r>
            <a:r>
              <a:rPr dirty="0" sz="1750" spc="-10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deep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lea</a:t>
            </a:r>
            <a:r>
              <a:rPr dirty="0" sz="1750" spc="10">
                <a:solidFill>
                  <a:srgbClr val="707077"/>
                </a:solidFill>
                <a:latin typeface="Arial"/>
                <a:cs typeface="Arial"/>
              </a:rPr>
              <a:t>r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ning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techniques,</a:t>
            </a:r>
            <a:r>
              <a:rPr dirty="0" sz="1750" spc="-3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spec</a:t>
            </a:r>
            <a:r>
              <a:rPr dirty="0" sz="1750" spc="10">
                <a:solidFill>
                  <a:srgbClr val="707077"/>
                </a:solidFill>
                <a:latin typeface="Arial"/>
                <a:cs typeface="Arial"/>
              </a:rPr>
              <a:t>if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ically</a:t>
            </a:r>
            <a:r>
              <a:rPr dirty="0" sz="1750" spc="-4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5D5E67"/>
                </a:solidFill>
                <a:latin typeface="Arial"/>
                <a:cs typeface="Arial"/>
              </a:rPr>
              <a:t>neural</a:t>
            </a:r>
            <a:r>
              <a:rPr dirty="0" sz="1750" spc="-60">
                <a:solidFill>
                  <a:srgbClr val="5D5E6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5D5E67"/>
                </a:solidFill>
                <a:latin typeface="Arial"/>
                <a:cs typeface="Arial"/>
              </a:rPr>
              <a:t>networks,</a:t>
            </a:r>
            <a:r>
              <a:rPr dirty="0" sz="1750" spc="30">
                <a:solidFill>
                  <a:srgbClr val="5D5E6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and</a:t>
            </a:r>
            <a:r>
              <a:rPr dirty="0" sz="1750" spc="-9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4B4F56"/>
                </a:solidFill>
                <a:latin typeface="Arial"/>
                <a:cs typeface="Arial"/>
              </a:rPr>
              <a:t>they</a:t>
            </a:r>
            <a:r>
              <a:rPr dirty="0" sz="1750" spc="50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are</a:t>
            </a:r>
            <a:r>
              <a:rPr dirty="0" sz="1750" spc="-8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capable</a:t>
            </a:r>
            <a:r>
              <a:rPr dirty="0" sz="1750" spc="9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of</a:t>
            </a:r>
            <a:r>
              <a:rPr dirty="0" sz="1750" spc="6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u</a:t>
            </a:r>
            <a:r>
              <a:rPr dirty="0" sz="1750" spc="10">
                <a:solidFill>
                  <a:srgbClr val="707077"/>
                </a:solidFill>
                <a:latin typeface="Arial"/>
                <a:cs typeface="Arial"/>
              </a:rPr>
              <a:t>n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de</a:t>
            </a:r>
            <a:r>
              <a:rPr dirty="0" sz="1750" spc="10">
                <a:solidFill>
                  <a:srgbClr val="707077"/>
                </a:solidFill>
                <a:latin typeface="Arial"/>
                <a:cs typeface="Arial"/>
              </a:rPr>
              <a:t>r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standing</a:t>
            </a:r>
            <a:r>
              <a:rPr dirty="0" sz="1750" spc="4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and</a:t>
            </a:r>
            <a:r>
              <a:rPr dirty="0" sz="1750" spc="-12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generating</a:t>
            </a:r>
            <a:r>
              <a:rPr dirty="0" sz="1750" spc="7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text</a:t>
            </a:r>
            <a:r>
              <a:rPr dirty="0" sz="1750" spc="50">
                <a:solidFill>
                  <a:srgbClr val="4B4F56"/>
                </a:solidFill>
                <a:latin typeface="Arial"/>
                <a:cs typeface="Arial"/>
              </a:rPr>
              <a:t> in</a:t>
            </a:r>
            <a:r>
              <a:rPr dirty="0" sz="1750" spc="-8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mu</a:t>
            </a:r>
            <a:r>
              <a:rPr dirty="0" sz="1750">
                <a:solidFill>
                  <a:srgbClr val="707077"/>
                </a:solidFill>
                <a:latin typeface="Arial"/>
                <a:cs typeface="Arial"/>
              </a:rPr>
              <a:t>l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tip</a:t>
            </a:r>
            <a:r>
              <a:rPr dirty="0" sz="1750">
                <a:solidFill>
                  <a:srgbClr val="ACACB5"/>
                </a:solidFill>
                <a:latin typeface="Arial"/>
                <a:cs typeface="Arial"/>
              </a:rPr>
              <a:t>i</a:t>
            </a:r>
            <a:r>
              <a:rPr dirty="0" sz="1750">
                <a:solidFill>
                  <a:srgbClr val="5D5E67"/>
                </a:solidFill>
                <a:latin typeface="Arial"/>
                <a:cs typeface="Arial"/>
              </a:rPr>
              <a:t>le</a:t>
            </a:r>
            <a:r>
              <a:rPr dirty="0" sz="1750" spc="-10">
                <a:solidFill>
                  <a:srgbClr val="5D5E67"/>
                </a:solidFill>
                <a:latin typeface="Arial"/>
                <a:cs typeface="Arial"/>
              </a:rPr>
              <a:t> languages.</a:t>
            </a:r>
            <a:endParaRPr sz="17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969175" y="2207676"/>
            <a:ext cx="1060450" cy="560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15340" algn="l"/>
              </a:tabLst>
            </a:pPr>
            <a:r>
              <a:rPr dirty="0" sz="3500" spc="-360">
                <a:solidFill>
                  <a:srgbClr val="ACACB5"/>
                </a:solidFill>
                <a:latin typeface="Arial"/>
                <a:cs typeface="Arial"/>
              </a:rPr>
              <a:t>□</a:t>
            </a:r>
            <a:r>
              <a:rPr dirty="0" sz="3500" spc="330">
                <a:solidFill>
                  <a:srgbClr val="ACACB5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ACACB5"/>
                </a:solidFill>
                <a:latin typeface="Arial"/>
                <a:cs typeface="Arial"/>
              </a:rPr>
              <a:t>rb</a:t>
            </a:r>
            <a:r>
              <a:rPr dirty="0" sz="2200">
                <a:solidFill>
                  <a:srgbClr val="ACACB5"/>
                </a:solidFill>
                <a:latin typeface="Arial"/>
                <a:cs typeface="Arial"/>
              </a:rPr>
              <a:t>	</a:t>
            </a:r>
            <a:r>
              <a:rPr dirty="0" sz="2050" spc="-85">
                <a:solidFill>
                  <a:srgbClr val="ACACB5"/>
                </a:solidFill>
                <a:latin typeface="Arial"/>
                <a:cs typeface="Arial"/>
              </a:rPr>
              <a:t>Ql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444340" y="4996720"/>
            <a:ext cx="9182735" cy="311277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3175">
              <a:lnSpc>
                <a:spcPct val="150300"/>
              </a:lnSpc>
              <a:spcBef>
                <a:spcPts val="80"/>
              </a:spcBef>
            </a:pP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One of</a:t>
            </a:r>
            <a:r>
              <a:rPr dirty="0" sz="1750" spc="-12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the</a:t>
            </a:r>
            <a:r>
              <a:rPr dirty="0" sz="1750" spc="-3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B4F56"/>
                </a:solidFill>
                <a:latin typeface="Arial"/>
                <a:cs typeface="Arial"/>
              </a:rPr>
              <a:t>most</a:t>
            </a:r>
            <a:r>
              <a:rPr dirty="0" sz="1750" spc="-5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well-known</a:t>
            </a:r>
            <a:r>
              <a:rPr dirty="0" sz="1750" spc="6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examples</a:t>
            </a:r>
            <a:r>
              <a:rPr dirty="0" sz="1750" spc="5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of</a:t>
            </a:r>
            <a:r>
              <a:rPr dirty="0" sz="1750" spc="-3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an</a:t>
            </a:r>
            <a:r>
              <a:rPr dirty="0" sz="1750" spc="-2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LLM</a:t>
            </a:r>
            <a:r>
              <a:rPr dirty="0" sz="1750" spc="-7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F56"/>
                </a:solidFill>
                <a:latin typeface="Arial"/>
                <a:cs typeface="Arial"/>
              </a:rPr>
              <a:t>is</a:t>
            </a:r>
            <a:r>
              <a:rPr dirty="0" sz="1750" spc="-17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-35">
                <a:solidFill>
                  <a:srgbClr val="4B4F56"/>
                </a:solidFill>
                <a:latin typeface="Arial"/>
                <a:cs typeface="Arial"/>
              </a:rPr>
              <a:t>GPT-</a:t>
            </a:r>
            <a:r>
              <a:rPr dirty="0" sz="1750" spc="-25">
                <a:solidFill>
                  <a:srgbClr val="4B4F56"/>
                </a:solidFill>
                <a:latin typeface="Arial"/>
                <a:cs typeface="Arial"/>
              </a:rPr>
              <a:t>3</a:t>
            </a:r>
            <a:r>
              <a:rPr dirty="0" sz="1750" spc="-114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(Generative</a:t>
            </a:r>
            <a:r>
              <a:rPr dirty="0" sz="1750" spc="12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Pre-</a:t>
            </a:r>
            <a:r>
              <a:rPr dirty="0" sz="1750" spc="-10">
                <a:solidFill>
                  <a:srgbClr val="4B4F56"/>
                </a:solidFill>
                <a:latin typeface="Arial"/>
                <a:cs typeface="Arial"/>
              </a:rPr>
              <a:t>trained </a:t>
            </a:r>
            <a:r>
              <a:rPr dirty="0" sz="1750">
                <a:solidFill>
                  <a:srgbClr val="5D5E67"/>
                </a:solidFill>
                <a:latin typeface="Arial"/>
                <a:cs typeface="Arial"/>
              </a:rPr>
              <a:t>Transformer</a:t>
            </a:r>
            <a:r>
              <a:rPr dirty="0" sz="1750" spc="160">
                <a:solidFill>
                  <a:srgbClr val="5D5E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3),</a:t>
            </a:r>
            <a:r>
              <a:rPr dirty="0" sz="1750" spc="-16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which</a:t>
            </a:r>
            <a:r>
              <a:rPr dirty="0" sz="1750" spc="-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was</a:t>
            </a:r>
            <a:r>
              <a:rPr dirty="0" sz="1750" spc="-7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developed</a:t>
            </a:r>
            <a:r>
              <a:rPr dirty="0" sz="1750" spc="7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by</a:t>
            </a:r>
            <a:r>
              <a:rPr dirty="0" sz="1750" spc="1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OpenAL</a:t>
            </a:r>
            <a:r>
              <a:rPr dirty="0" sz="1750" spc="4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-35">
                <a:solidFill>
                  <a:srgbClr val="4B4F56"/>
                </a:solidFill>
                <a:latin typeface="Arial"/>
                <a:cs typeface="Arial"/>
              </a:rPr>
              <a:t>GPT-</a:t>
            </a:r>
            <a:r>
              <a:rPr dirty="0" sz="1750" spc="-25">
                <a:solidFill>
                  <a:srgbClr val="4B4F56"/>
                </a:solidFill>
                <a:latin typeface="Arial"/>
                <a:cs typeface="Arial"/>
              </a:rPr>
              <a:t>3</a:t>
            </a:r>
            <a:r>
              <a:rPr dirty="0" sz="1750" spc="-4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has</a:t>
            </a:r>
            <a:r>
              <a:rPr dirty="0" sz="1750" spc="-26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-50">
                <a:solidFill>
                  <a:srgbClr val="4B4F56"/>
                </a:solidFill>
                <a:latin typeface="Arial"/>
                <a:cs typeface="Arial"/>
              </a:rPr>
              <a:t>175</a:t>
            </a:r>
            <a:r>
              <a:rPr dirty="0" sz="1750" spc="-1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billion</a:t>
            </a:r>
            <a:r>
              <a:rPr dirty="0" sz="1750" spc="6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parameters</a:t>
            </a:r>
            <a:r>
              <a:rPr dirty="0" sz="1750" spc="7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and </a:t>
            </a:r>
            <a:r>
              <a:rPr dirty="0" sz="1750" spc="-25">
                <a:solidFill>
                  <a:srgbClr val="4B4F56"/>
                </a:solidFill>
                <a:latin typeface="Arial"/>
                <a:cs typeface="Arial"/>
              </a:rPr>
              <a:t>can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generate</a:t>
            </a:r>
            <a:r>
              <a:rPr dirty="0" sz="1750" spc="6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coherent</a:t>
            </a:r>
            <a:r>
              <a:rPr dirty="0" sz="1750" spc="10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and</a:t>
            </a:r>
            <a:r>
              <a:rPr dirty="0" sz="1750" spc="6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contextua</a:t>
            </a:r>
            <a:r>
              <a:rPr dirty="0" sz="1750">
                <a:solidFill>
                  <a:srgbClr val="707077"/>
                </a:solidFill>
                <a:latin typeface="Arial"/>
                <a:cs typeface="Arial"/>
              </a:rPr>
              <a:t>l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ly</a:t>
            </a:r>
            <a:r>
              <a:rPr dirty="0" sz="1750" spc="12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relevant</a:t>
            </a:r>
            <a:r>
              <a:rPr dirty="0" sz="1750" spc="-5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5D5E67"/>
                </a:solidFill>
                <a:latin typeface="Arial"/>
                <a:cs typeface="Arial"/>
              </a:rPr>
              <a:t>text</a:t>
            </a:r>
            <a:r>
              <a:rPr dirty="0" sz="1750" spc="-30">
                <a:solidFill>
                  <a:srgbClr val="5D5E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based</a:t>
            </a:r>
            <a:r>
              <a:rPr dirty="0" sz="1750" spc="-3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B4F56"/>
                </a:solidFill>
                <a:latin typeface="Arial"/>
                <a:cs typeface="Arial"/>
              </a:rPr>
              <a:t>on</a:t>
            </a:r>
            <a:r>
              <a:rPr dirty="0" sz="1750" spc="-14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90">
                <a:solidFill>
                  <a:srgbClr val="707077"/>
                </a:solidFill>
                <a:latin typeface="Arial"/>
                <a:cs typeface="Arial"/>
              </a:rPr>
              <a:t>t</a:t>
            </a:r>
            <a:r>
              <a:rPr dirty="0" sz="1750" spc="90">
                <a:solidFill>
                  <a:srgbClr val="4B4F56"/>
                </a:solidFill>
                <a:latin typeface="Arial"/>
                <a:cs typeface="Arial"/>
              </a:rPr>
              <a:t>he</a:t>
            </a:r>
            <a:r>
              <a:rPr dirty="0" sz="1750" spc="-9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input</a:t>
            </a:r>
            <a:r>
              <a:rPr dirty="0" sz="1750" spc="3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it</a:t>
            </a:r>
            <a:r>
              <a:rPr dirty="0" sz="1750" spc="15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F56"/>
                </a:solidFill>
                <a:latin typeface="Arial"/>
                <a:cs typeface="Arial"/>
              </a:rPr>
              <a:t>receives.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750">
              <a:latin typeface="Arial"/>
              <a:cs typeface="Arial"/>
            </a:endParaRPr>
          </a:p>
          <a:p>
            <a:pPr marL="17780" marR="195580" indent="6350">
              <a:lnSpc>
                <a:spcPct val="150000"/>
              </a:lnSpc>
            </a:pP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LLMs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5D5E67"/>
                </a:solidFill>
                <a:latin typeface="Arial"/>
                <a:cs typeface="Arial"/>
              </a:rPr>
              <a:t>have</a:t>
            </a:r>
            <a:r>
              <a:rPr dirty="0" sz="1750" spc="10">
                <a:solidFill>
                  <a:srgbClr val="5D5E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</a:t>
            </a:r>
            <a:r>
              <a:rPr dirty="0" sz="1750" spc="-9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wide</a:t>
            </a:r>
            <a:r>
              <a:rPr dirty="0" sz="1750" spc="16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-150">
                <a:solidFill>
                  <a:srgbClr val="4B4F56"/>
                </a:solidFill>
                <a:latin typeface="Arial"/>
                <a:cs typeface="Arial"/>
              </a:rPr>
              <a:t>rang</a:t>
            </a:r>
            <a:r>
              <a:rPr dirty="0" sz="1750" spc="-150">
                <a:latin typeface="Arial"/>
                <a:cs typeface="Arial"/>
              </a:rPr>
              <a:t>1</a:t>
            </a:r>
            <a:r>
              <a:rPr dirty="0" sz="1750" spc="-150">
                <a:solidFill>
                  <a:srgbClr val="4B4F56"/>
                </a:solidFill>
                <a:latin typeface="Arial"/>
                <a:cs typeface="Arial"/>
              </a:rPr>
              <a:t>e</a:t>
            </a:r>
            <a:r>
              <a:rPr dirty="0" sz="1750" spc="-4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of</a:t>
            </a:r>
            <a:r>
              <a:rPr dirty="0" sz="1750" spc="5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applications,</a:t>
            </a:r>
            <a:r>
              <a:rPr dirty="0" sz="1750" spc="7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inc</a:t>
            </a:r>
            <a:r>
              <a:rPr dirty="0" sz="1750">
                <a:solidFill>
                  <a:srgbClr val="707077"/>
                </a:solidFill>
                <a:latin typeface="Arial"/>
                <a:cs typeface="Arial"/>
              </a:rPr>
              <a:t>l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uding</a:t>
            </a:r>
            <a:r>
              <a:rPr dirty="0" sz="1750" spc="8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natural</a:t>
            </a:r>
            <a:r>
              <a:rPr dirty="0" sz="1750" spc="14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707077"/>
                </a:solidFill>
                <a:latin typeface="Arial"/>
                <a:cs typeface="Arial"/>
              </a:rPr>
              <a:t>l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anguage</a:t>
            </a:r>
            <a:r>
              <a:rPr dirty="0" sz="1750" spc="3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F56"/>
                </a:solidFill>
                <a:latin typeface="Arial"/>
                <a:cs typeface="Arial"/>
              </a:rPr>
              <a:t>unde</a:t>
            </a:r>
            <a:r>
              <a:rPr dirty="0" sz="1750" spc="-10">
                <a:solidFill>
                  <a:srgbClr val="707077"/>
                </a:solidFill>
                <a:latin typeface="Arial"/>
                <a:cs typeface="Arial"/>
              </a:rPr>
              <a:t>r</a:t>
            </a:r>
            <a:r>
              <a:rPr dirty="0" sz="1750" spc="-10">
                <a:solidFill>
                  <a:srgbClr val="4B4F56"/>
                </a:solidFill>
                <a:latin typeface="Arial"/>
                <a:cs typeface="Arial"/>
              </a:rPr>
              <a:t>standing, </a:t>
            </a:r>
            <a:r>
              <a:rPr dirty="0" sz="1750" spc="20">
                <a:solidFill>
                  <a:srgbClr val="4B4F56"/>
                </a:solidFill>
                <a:latin typeface="Arial"/>
                <a:cs typeface="Arial"/>
              </a:rPr>
              <a:t>chatbots,</a:t>
            </a:r>
            <a:r>
              <a:rPr dirty="0" sz="1750" spc="7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B4F56"/>
                </a:solidFill>
                <a:latin typeface="Arial"/>
                <a:cs typeface="Arial"/>
              </a:rPr>
              <a:t>v</a:t>
            </a:r>
            <a:r>
              <a:rPr dirty="0" sz="1750" spc="45">
                <a:solidFill>
                  <a:srgbClr val="707077"/>
                </a:solidFill>
                <a:latin typeface="Arial"/>
                <a:cs typeface="Arial"/>
              </a:rPr>
              <a:t>ir</a:t>
            </a:r>
            <a:r>
              <a:rPr dirty="0" sz="1750" spc="45">
                <a:solidFill>
                  <a:srgbClr val="4B4F56"/>
                </a:solidFill>
                <a:latin typeface="Arial"/>
                <a:cs typeface="Arial"/>
              </a:rPr>
              <a:t>tual</a:t>
            </a:r>
            <a:r>
              <a:rPr dirty="0" sz="1750" spc="-14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20">
                <a:solidFill>
                  <a:srgbClr val="4B4F56"/>
                </a:solidFill>
                <a:latin typeface="Arial"/>
                <a:cs typeface="Arial"/>
              </a:rPr>
              <a:t>ass</a:t>
            </a:r>
            <a:r>
              <a:rPr dirty="0" sz="1750" spc="20">
                <a:solidFill>
                  <a:srgbClr val="707077"/>
                </a:solidFill>
                <a:latin typeface="Arial"/>
                <a:cs typeface="Arial"/>
              </a:rPr>
              <a:t>i</a:t>
            </a:r>
            <a:r>
              <a:rPr dirty="0" sz="1750" spc="20">
                <a:solidFill>
                  <a:srgbClr val="4B4F56"/>
                </a:solidFill>
                <a:latin typeface="Arial"/>
                <a:cs typeface="Arial"/>
              </a:rPr>
              <a:t>sta</a:t>
            </a:r>
            <a:r>
              <a:rPr dirty="0" sz="1750" spc="20">
                <a:solidFill>
                  <a:srgbClr val="707077"/>
                </a:solidFill>
                <a:latin typeface="Arial"/>
                <a:cs typeface="Arial"/>
              </a:rPr>
              <a:t>nt</a:t>
            </a:r>
            <a:r>
              <a:rPr dirty="0" sz="1750" spc="20">
                <a:solidFill>
                  <a:srgbClr val="4B4F56"/>
                </a:solidFill>
                <a:latin typeface="Arial"/>
                <a:cs typeface="Arial"/>
              </a:rPr>
              <a:t>s,</a:t>
            </a:r>
            <a:r>
              <a:rPr dirty="0" sz="1750" spc="-26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5D5E67"/>
                </a:solidFill>
                <a:latin typeface="Arial"/>
                <a:cs typeface="Arial"/>
              </a:rPr>
              <a:t>content</a:t>
            </a:r>
            <a:r>
              <a:rPr dirty="0" sz="1750" spc="50">
                <a:solidFill>
                  <a:srgbClr val="5D5E67"/>
                </a:solidFill>
                <a:latin typeface="Arial"/>
                <a:cs typeface="Arial"/>
              </a:rPr>
              <a:t> </a:t>
            </a:r>
            <a:r>
              <a:rPr dirty="0" sz="1750" spc="20">
                <a:solidFill>
                  <a:srgbClr val="4B4F56"/>
                </a:solidFill>
                <a:latin typeface="Arial"/>
                <a:cs typeface="Arial"/>
              </a:rPr>
              <a:t>generat</a:t>
            </a:r>
            <a:r>
              <a:rPr dirty="0" sz="1750" spc="20">
                <a:solidFill>
                  <a:srgbClr val="707077"/>
                </a:solidFill>
                <a:latin typeface="Arial"/>
                <a:cs typeface="Arial"/>
              </a:rPr>
              <a:t>i</a:t>
            </a:r>
            <a:r>
              <a:rPr dirty="0" sz="1750" spc="20">
                <a:solidFill>
                  <a:srgbClr val="4B4F56"/>
                </a:solidFill>
                <a:latin typeface="Arial"/>
                <a:cs typeface="Arial"/>
              </a:rPr>
              <a:t>on,</a:t>
            </a:r>
            <a:r>
              <a:rPr dirty="0" sz="1750" spc="-10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language</a:t>
            </a:r>
            <a:r>
              <a:rPr dirty="0" sz="1750" spc="-2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20">
                <a:solidFill>
                  <a:srgbClr val="4B4F56"/>
                </a:solidFill>
                <a:latin typeface="Arial"/>
                <a:cs typeface="Arial"/>
              </a:rPr>
              <a:t>t</a:t>
            </a:r>
            <a:r>
              <a:rPr dirty="0" sz="1750" spc="20">
                <a:solidFill>
                  <a:srgbClr val="707077"/>
                </a:solidFill>
                <a:latin typeface="Arial"/>
                <a:cs typeface="Arial"/>
              </a:rPr>
              <a:t>r</a:t>
            </a:r>
            <a:r>
              <a:rPr dirty="0" sz="1750" spc="20">
                <a:solidFill>
                  <a:srgbClr val="4B4F56"/>
                </a:solidFill>
                <a:latin typeface="Arial"/>
                <a:cs typeface="Arial"/>
              </a:rPr>
              <a:t>anslation,</a:t>
            </a:r>
            <a:r>
              <a:rPr dirty="0" sz="1750" spc="-16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20">
                <a:solidFill>
                  <a:srgbClr val="4B4F56"/>
                </a:solidFill>
                <a:latin typeface="Arial"/>
                <a:cs typeface="Arial"/>
              </a:rPr>
              <a:t>sentiment</a:t>
            </a:r>
            <a:r>
              <a:rPr dirty="0" sz="1750" spc="3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F56"/>
                </a:solidFill>
                <a:latin typeface="Arial"/>
                <a:cs typeface="Arial"/>
              </a:rPr>
              <a:t>analysis,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and</a:t>
            </a:r>
            <a:r>
              <a:rPr dirty="0" sz="1750" spc="-7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more.</a:t>
            </a:r>
            <a:r>
              <a:rPr dirty="0" sz="1750" spc="-13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They</a:t>
            </a:r>
            <a:r>
              <a:rPr dirty="0" sz="1750" spc="4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D5E67"/>
                </a:solidFill>
                <a:latin typeface="Arial"/>
                <a:cs typeface="Arial"/>
              </a:rPr>
              <a:t>have</a:t>
            </a:r>
            <a:r>
              <a:rPr dirty="0" sz="1750" spc="20">
                <a:solidFill>
                  <a:srgbClr val="5D5E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s</a:t>
            </a:r>
            <a:r>
              <a:rPr dirty="0" sz="1750">
                <a:solidFill>
                  <a:srgbClr val="707077"/>
                </a:solidFill>
                <a:latin typeface="Arial"/>
                <a:cs typeface="Arial"/>
              </a:rPr>
              <a:t>i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gnificantly</a:t>
            </a:r>
            <a:r>
              <a:rPr dirty="0" sz="1750" spc="7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advanced</a:t>
            </a:r>
            <a:r>
              <a:rPr dirty="0" sz="1750" spc="13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the</a:t>
            </a:r>
            <a:r>
              <a:rPr dirty="0" sz="1750" spc="6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state</a:t>
            </a:r>
            <a:r>
              <a:rPr dirty="0" sz="1750" spc="-3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of the</a:t>
            </a:r>
            <a:r>
              <a:rPr dirty="0" sz="1750" spc="3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art</a:t>
            </a:r>
            <a:r>
              <a:rPr dirty="0" sz="1750" spc="6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5D5E67"/>
                </a:solidFill>
                <a:latin typeface="Arial"/>
                <a:cs typeface="Arial"/>
              </a:rPr>
              <a:t>in</a:t>
            </a:r>
            <a:r>
              <a:rPr dirty="0" sz="1750" spc="20">
                <a:solidFill>
                  <a:srgbClr val="5D5E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natural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707077"/>
                </a:solidFill>
                <a:latin typeface="Arial"/>
                <a:cs typeface="Arial"/>
              </a:rPr>
              <a:t>l</a:t>
            </a:r>
            <a:r>
              <a:rPr dirty="0" sz="1750" spc="-10">
                <a:solidFill>
                  <a:srgbClr val="4B4F56"/>
                </a:solidFill>
                <a:latin typeface="Arial"/>
                <a:cs typeface="Arial"/>
              </a:rPr>
              <a:t>anguage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processi</a:t>
            </a:r>
            <a:r>
              <a:rPr dirty="0" sz="1750">
                <a:solidFill>
                  <a:srgbClr val="707077"/>
                </a:solidFill>
                <a:latin typeface="Arial"/>
                <a:cs typeface="Arial"/>
              </a:rPr>
              <a:t>n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g</a:t>
            </a:r>
            <a:r>
              <a:rPr dirty="0" sz="1750" spc="2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and</a:t>
            </a:r>
            <a:r>
              <a:rPr dirty="0" sz="1750" spc="7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4B4F56"/>
                </a:solidFill>
                <a:latin typeface="Arial"/>
                <a:cs typeface="Arial"/>
              </a:rPr>
              <a:t>have</a:t>
            </a:r>
            <a:r>
              <a:rPr dirty="0" sz="1750" spc="4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B4F56"/>
                </a:solidFill>
                <a:latin typeface="Arial"/>
                <a:cs typeface="Arial"/>
              </a:rPr>
              <a:t>the</a:t>
            </a:r>
            <a:r>
              <a:rPr dirty="0" sz="1750" spc="-1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D5E67"/>
                </a:solidFill>
                <a:latin typeface="Arial"/>
                <a:cs typeface="Arial"/>
              </a:rPr>
              <a:t>potential</a:t>
            </a:r>
            <a:r>
              <a:rPr dirty="0" sz="1750" spc="125">
                <a:solidFill>
                  <a:srgbClr val="5D5E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D5E67"/>
                </a:solidFill>
                <a:latin typeface="Arial"/>
                <a:cs typeface="Arial"/>
              </a:rPr>
              <a:t>to</a:t>
            </a:r>
            <a:r>
              <a:rPr dirty="0" sz="1750" spc="285">
                <a:solidFill>
                  <a:srgbClr val="5D5E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revolut</a:t>
            </a:r>
            <a:r>
              <a:rPr dirty="0" sz="1750">
                <a:solidFill>
                  <a:srgbClr val="707077"/>
                </a:solidFill>
                <a:latin typeface="Arial"/>
                <a:cs typeface="Arial"/>
              </a:rPr>
              <a:t>i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on</a:t>
            </a:r>
            <a:r>
              <a:rPr dirty="0" sz="1750">
                <a:solidFill>
                  <a:srgbClr val="707077"/>
                </a:solidFill>
                <a:latin typeface="Arial"/>
                <a:cs typeface="Arial"/>
              </a:rPr>
              <a:t>i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ze</a:t>
            </a:r>
            <a:r>
              <a:rPr dirty="0" sz="1750" spc="4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various</a:t>
            </a:r>
            <a:r>
              <a:rPr dirty="0" sz="1750" spc="1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707077"/>
                </a:solidFill>
                <a:latin typeface="Arial"/>
                <a:cs typeface="Arial"/>
              </a:rPr>
              <a:t>ind</a:t>
            </a:r>
            <a:r>
              <a:rPr dirty="0" sz="1750" spc="45">
                <a:solidFill>
                  <a:srgbClr val="4B4F56"/>
                </a:solidFill>
                <a:latin typeface="Arial"/>
                <a:cs typeface="Arial"/>
              </a:rPr>
              <a:t>ust</a:t>
            </a:r>
            <a:r>
              <a:rPr dirty="0" sz="1750" spc="45">
                <a:solidFill>
                  <a:srgbClr val="707077"/>
                </a:solidFill>
                <a:latin typeface="Arial"/>
                <a:cs typeface="Arial"/>
              </a:rPr>
              <a:t>ri</a:t>
            </a:r>
            <a:r>
              <a:rPr dirty="0" sz="1750" spc="45">
                <a:solidFill>
                  <a:srgbClr val="4B4F56"/>
                </a:solidFill>
                <a:latin typeface="Arial"/>
                <a:cs typeface="Arial"/>
              </a:rPr>
              <a:t>es</a:t>
            </a:r>
            <a:r>
              <a:rPr dirty="0" sz="1750" spc="12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and</a:t>
            </a:r>
            <a:r>
              <a:rPr dirty="0" sz="1750" spc="-3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applicat</a:t>
            </a:r>
            <a:r>
              <a:rPr dirty="0" sz="1750">
                <a:solidFill>
                  <a:srgbClr val="707077"/>
                </a:solidFill>
                <a:latin typeface="Arial"/>
                <a:cs typeface="Arial"/>
              </a:rPr>
              <a:t>i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ons </a:t>
            </a:r>
            <a:r>
              <a:rPr dirty="0" sz="1750" spc="55">
                <a:solidFill>
                  <a:srgbClr val="4B4F56"/>
                </a:solidFill>
                <a:latin typeface="Arial"/>
                <a:cs typeface="Arial"/>
              </a:rPr>
              <a:t>by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450601" y="8219603"/>
            <a:ext cx="502666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automating</a:t>
            </a:r>
            <a:r>
              <a:rPr dirty="0" sz="1750" spc="30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or</a:t>
            </a:r>
            <a:r>
              <a:rPr dirty="0" sz="1750" spc="9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enhancing</a:t>
            </a:r>
            <a:r>
              <a:rPr dirty="0" sz="1750" spc="250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707077"/>
                </a:solidFill>
                <a:latin typeface="Arial"/>
                <a:cs typeface="Arial"/>
              </a:rPr>
              <a:t>l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anguage-</a:t>
            </a:r>
            <a:r>
              <a:rPr dirty="0" sz="1750">
                <a:solidFill>
                  <a:srgbClr val="707077"/>
                </a:solidFill>
                <a:latin typeface="Arial"/>
                <a:cs typeface="Arial"/>
              </a:rPr>
              <a:t>r</a:t>
            </a:r>
            <a:r>
              <a:rPr dirty="0" sz="1750">
                <a:solidFill>
                  <a:srgbClr val="4B4F56"/>
                </a:solidFill>
                <a:latin typeface="Arial"/>
                <a:cs typeface="Arial"/>
              </a:rPr>
              <a:t>elated</a:t>
            </a:r>
            <a:r>
              <a:rPr dirty="0" sz="1750" spc="155">
                <a:solidFill>
                  <a:srgbClr val="4B4F5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F56"/>
                </a:solidFill>
                <a:latin typeface="Arial"/>
                <a:cs typeface="Arial"/>
              </a:rPr>
              <a:t>tasks.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3118909" y="8365913"/>
            <a:ext cx="13677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707077"/>
                </a:solidFill>
                <a:latin typeface="Arial"/>
                <a:cs typeface="Arial"/>
              </a:rPr>
              <a:t>'Si</a:t>
            </a:r>
            <a:r>
              <a:rPr dirty="0" sz="1350" spc="495">
                <a:solidFill>
                  <a:srgbClr val="707077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B4F56"/>
                </a:solidFill>
                <a:latin typeface="Arial"/>
                <a:cs typeface="Arial"/>
              </a:rPr>
              <a:t>Regene</a:t>
            </a:r>
            <a:r>
              <a:rPr dirty="0" sz="1500" spc="-10">
                <a:solidFill>
                  <a:srgbClr val="707077"/>
                </a:solidFill>
                <a:latin typeface="Arial"/>
                <a:cs typeface="Arial"/>
              </a:rPr>
              <a:t>ra</a:t>
            </a:r>
            <a:r>
              <a:rPr dirty="0" sz="1500" spc="-10">
                <a:solidFill>
                  <a:srgbClr val="4B4F56"/>
                </a:solidFill>
                <a:latin typeface="Arial"/>
                <a:cs typeface="Arial"/>
              </a:rPr>
              <a:t>te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762173" y="9259292"/>
            <a:ext cx="181102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700">
                <a:solidFill>
                  <a:srgbClr val="95959C"/>
                </a:solidFill>
                <a:latin typeface="Arial"/>
                <a:cs typeface="Arial"/>
              </a:rPr>
              <a:t>end</a:t>
            </a:r>
            <a:r>
              <a:rPr dirty="0" sz="1750" spc="-25">
                <a:solidFill>
                  <a:srgbClr val="95959C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95959C"/>
                </a:solidFill>
                <a:latin typeface="Arial"/>
                <a:cs typeface="Arial"/>
              </a:rPr>
              <a:t>a</a:t>
            </a:r>
            <a:r>
              <a:rPr dirty="0" sz="1750" spc="-185">
                <a:solidFill>
                  <a:srgbClr val="95959C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95959C"/>
                </a:solidFill>
                <a:latin typeface="Arial"/>
                <a:cs typeface="Arial"/>
              </a:rPr>
              <a:t>message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7793651" y="9550131"/>
            <a:ext cx="18351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350" spc="-570">
                <a:solidFill>
                  <a:srgbClr val="5D5E67"/>
                </a:solidFill>
                <a:latin typeface="Arial"/>
                <a:cs typeface="Arial"/>
              </a:rPr>
              <a:t>?</a:t>
            </a:r>
            <a:r>
              <a:rPr dirty="0" baseline="-8838" sz="3300" spc="-44">
                <a:solidFill>
                  <a:srgbClr val="5D5E67"/>
                </a:solidFill>
                <a:latin typeface="Arial"/>
                <a:cs typeface="Arial"/>
              </a:rPr>
              <a:t>.</a:t>
            </a:r>
            <a:endParaRPr baseline="-8838" sz="33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119602" y="9923919"/>
            <a:ext cx="1006856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40">
                <a:solidFill>
                  <a:srgbClr val="707077"/>
                </a:solidFill>
                <a:latin typeface="Arial"/>
                <a:cs typeface="Arial"/>
              </a:rPr>
              <a:t>Free</a:t>
            </a:r>
            <a:r>
              <a:rPr dirty="0" sz="1350" spc="-70">
                <a:solidFill>
                  <a:srgbClr val="707077"/>
                </a:solidFill>
                <a:latin typeface="Arial"/>
                <a:cs typeface="Arial"/>
              </a:rPr>
              <a:t> </a:t>
            </a:r>
            <a:r>
              <a:rPr dirty="0" sz="1350" spc="-25">
                <a:solidFill>
                  <a:srgbClr val="707077"/>
                </a:solidFill>
                <a:latin typeface="Arial"/>
                <a:cs typeface="Arial"/>
              </a:rPr>
              <a:t>Research</a:t>
            </a:r>
            <a:r>
              <a:rPr dirty="0" sz="1350" spc="35">
                <a:solidFill>
                  <a:srgbClr val="707077"/>
                </a:solidFill>
                <a:latin typeface="Arial"/>
                <a:cs typeface="Arial"/>
              </a:rPr>
              <a:t> </a:t>
            </a:r>
            <a:r>
              <a:rPr dirty="0" sz="1350" spc="-60">
                <a:solidFill>
                  <a:srgbClr val="707077"/>
                </a:solidFill>
                <a:latin typeface="Arial"/>
                <a:cs typeface="Arial"/>
              </a:rPr>
              <a:t>Pr</a:t>
            </a:r>
            <a:r>
              <a:rPr dirty="0" sz="1350" spc="-60">
                <a:latin typeface="Arial"/>
                <a:cs typeface="Arial"/>
              </a:rPr>
              <a:t>,</a:t>
            </a:r>
            <a:r>
              <a:rPr dirty="0" sz="1350" spc="-60">
                <a:solidFill>
                  <a:srgbClr val="707077"/>
                </a:solidFill>
                <a:latin typeface="Arial"/>
                <a:cs typeface="Arial"/>
              </a:rPr>
              <a:t>eview.</a:t>
            </a:r>
            <a:r>
              <a:rPr dirty="0" sz="1350" spc="-204">
                <a:solidFill>
                  <a:srgbClr val="707077"/>
                </a:solidFill>
                <a:latin typeface="Arial"/>
                <a:cs typeface="Arial"/>
              </a:rPr>
              <a:t> </a:t>
            </a:r>
            <a:r>
              <a:rPr dirty="0" sz="1350" spc="-35">
                <a:solidFill>
                  <a:srgbClr val="707077"/>
                </a:solidFill>
                <a:latin typeface="Arial"/>
                <a:cs typeface="Arial"/>
              </a:rPr>
              <a:t>ChatGPT</a:t>
            </a:r>
            <a:r>
              <a:rPr dirty="0" sz="1350" spc="-30">
                <a:solidFill>
                  <a:srgbClr val="707077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07077"/>
                </a:solidFill>
                <a:latin typeface="Arial"/>
                <a:cs typeface="Arial"/>
              </a:rPr>
              <a:t>may</a:t>
            </a:r>
            <a:r>
              <a:rPr dirty="0" sz="1350" spc="-85">
                <a:solidFill>
                  <a:srgbClr val="707077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07077"/>
                </a:solidFill>
                <a:latin typeface="Arial"/>
                <a:cs typeface="Arial"/>
              </a:rPr>
              <a:t>produce</a:t>
            </a:r>
            <a:r>
              <a:rPr dirty="0" sz="1350" spc="-15">
                <a:solidFill>
                  <a:srgbClr val="707077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07077"/>
                </a:solidFill>
                <a:latin typeface="Arial"/>
                <a:cs typeface="Arial"/>
              </a:rPr>
              <a:t>inaccurate</a:t>
            </a:r>
            <a:r>
              <a:rPr dirty="0" sz="1350" spc="30">
                <a:solidFill>
                  <a:srgbClr val="707077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07077"/>
                </a:solidFill>
                <a:latin typeface="Arial"/>
                <a:cs typeface="Arial"/>
              </a:rPr>
              <a:t>informat</a:t>
            </a:r>
            <a:r>
              <a:rPr dirty="0" sz="1350">
                <a:solidFill>
                  <a:srgbClr val="95959C"/>
                </a:solidFill>
                <a:latin typeface="Arial"/>
                <a:cs typeface="Arial"/>
              </a:rPr>
              <a:t>i</a:t>
            </a:r>
            <a:r>
              <a:rPr dirty="0" sz="1350">
                <a:solidFill>
                  <a:srgbClr val="707077"/>
                </a:solidFill>
                <a:latin typeface="Arial"/>
                <a:cs typeface="Arial"/>
              </a:rPr>
              <a:t>on</a:t>
            </a:r>
            <a:r>
              <a:rPr dirty="0" sz="1350" spc="-60">
                <a:solidFill>
                  <a:srgbClr val="707077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07077"/>
                </a:solidFill>
                <a:latin typeface="Arial"/>
                <a:cs typeface="Arial"/>
              </a:rPr>
              <a:t>about</a:t>
            </a:r>
            <a:r>
              <a:rPr dirty="0" sz="1350" spc="65">
                <a:solidFill>
                  <a:srgbClr val="707077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07077"/>
                </a:solidFill>
                <a:latin typeface="Arial"/>
                <a:cs typeface="Arial"/>
              </a:rPr>
              <a:t>people,</a:t>
            </a:r>
            <a:r>
              <a:rPr dirty="0" sz="1350" spc="-130">
                <a:solidFill>
                  <a:srgbClr val="707077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707077"/>
                </a:solidFill>
                <a:latin typeface="Arial"/>
                <a:cs typeface="Arial"/>
              </a:rPr>
              <a:t>places,</a:t>
            </a:r>
            <a:r>
              <a:rPr dirty="0" sz="1350" spc="-135">
                <a:solidFill>
                  <a:srgbClr val="707077"/>
                </a:solidFill>
                <a:latin typeface="Arial"/>
                <a:cs typeface="Arial"/>
              </a:rPr>
              <a:t> </a:t>
            </a:r>
            <a:r>
              <a:rPr dirty="0" sz="1350" spc="70">
                <a:solidFill>
                  <a:srgbClr val="707077"/>
                </a:solidFill>
                <a:latin typeface="Arial"/>
                <a:cs typeface="Arial"/>
              </a:rPr>
              <a:t>o</a:t>
            </a:r>
            <a:r>
              <a:rPr dirty="0" sz="1350" spc="70">
                <a:solidFill>
                  <a:srgbClr val="95959C"/>
                </a:solidFill>
                <a:latin typeface="Arial"/>
                <a:cs typeface="Arial"/>
              </a:rPr>
              <a:t>r</a:t>
            </a:r>
            <a:r>
              <a:rPr dirty="0" sz="1350" spc="-140">
                <a:solidFill>
                  <a:srgbClr val="95959C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5D5E67"/>
                </a:solidFill>
                <a:latin typeface="Arial"/>
                <a:cs typeface="Arial"/>
              </a:rPr>
              <a:t>facts.</a:t>
            </a:r>
            <a:r>
              <a:rPr dirty="0" sz="1350" spc="-65">
                <a:solidFill>
                  <a:srgbClr val="5D5E67"/>
                </a:solidFill>
                <a:latin typeface="Arial"/>
                <a:cs typeface="Arial"/>
              </a:rPr>
              <a:t> </a:t>
            </a:r>
            <a:r>
              <a:rPr dirty="0" u="heavy" sz="1350">
                <a:solidFill>
                  <a:srgbClr val="707077"/>
                </a:solidFill>
                <a:uFill>
                  <a:solidFill>
                    <a:srgbClr val="707077"/>
                  </a:solidFill>
                </a:uFill>
                <a:latin typeface="Arial"/>
                <a:cs typeface="Arial"/>
              </a:rPr>
              <a:t>ChatGPTSeRtember</a:t>
            </a:r>
            <a:r>
              <a:rPr dirty="0" u="heavy" sz="1350" spc="5">
                <a:solidFill>
                  <a:srgbClr val="707077"/>
                </a:solidFill>
                <a:uFill>
                  <a:solidFill>
                    <a:srgbClr val="707077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50">
                <a:solidFill>
                  <a:srgbClr val="707077"/>
                </a:solidFill>
                <a:uFill>
                  <a:solidFill>
                    <a:srgbClr val="707077"/>
                  </a:solidFill>
                </a:uFill>
                <a:latin typeface="Arial"/>
                <a:cs typeface="Arial"/>
              </a:rPr>
              <a:t>25</a:t>
            </a:r>
            <a:r>
              <a:rPr dirty="0" u="heavy" sz="1350" spc="-160">
                <a:solidFill>
                  <a:srgbClr val="707077"/>
                </a:solidFill>
                <a:uFill>
                  <a:solidFill>
                    <a:srgbClr val="707077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50" spc="-10">
                <a:solidFill>
                  <a:srgbClr val="707077"/>
                </a:solidFill>
                <a:uFill>
                  <a:solidFill>
                    <a:srgbClr val="707077"/>
                  </a:solidFill>
                </a:uFill>
                <a:latin typeface="Arial"/>
                <a:cs typeface="Arial"/>
              </a:rPr>
              <a:t>Vers</a:t>
            </a:r>
            <a:r>
              <a:rPr dirty="0" u="heavy" sz="1350" spc="-10">
                <a:solidFill>
                  <a:srgbClr val="95959C"/>
                </a:solidFill>
                <a:uFill>
                  <a:solidFill>
                    <a:srgbClr val="707077"/>
                  </a:solidFill>
                </a:uFill>
                <a:latin typeface="Arial"/>
                <a:cs typeface="Arial"/>
              </a:rPr>
              <a:t>i</a:t>
            </a:r>
            <a:r>
              <a:rPr dirty="0" u="heavy" sz="1350" spc="-10">
                <a:solidFill>
                  <a:srgbClr val="707077"/>
                </a:solidFill>
                <a:uFill>
                  <a:solidFill>
                    <a:srgbClr val="707077"/>
                  </a:solidFill>
                </a:uFill>
                <a:latin typeface="Arial"/>
                <a:cs typeface="Arial"/>
              </a:rPr>
              <a:t>on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45"/>
              <a:t>Importance</a:t>
            </a:r>
            <a:r>
              <a:rPr dirty="0" spc="-325"/>
              <a:t> </a:t>
            </a:r>
            <a:r>
              <a:rPr dirty="0" spc="-160"/>
              <a:t>of</a:t>
            </a:r>
            <a:r>
              <a:rPr dirty="0" spc="-310"/>
              <a:t> </a:t>
            </a:r>
            <a:r>
              <a:rPr dirty="0" spc="-390"/>
              <a:t>Tokenization</a:t>
            </a:r>
          </a:p>
        </p:txBody>
      </p:sp>
      <p:sp>
        <p:nvSpPr>
          <p:cNvPr id="6" name="object 6" descr=""/>
          <p:cNvSpPr/>
          <p:nvPr/>
        </p:nvSpPr>
        <p:spPr>
          <a:xfrm>
            <a:off x="917189" y="3369276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5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5"/>
                </a:lnTo>
                <a:lnTo>
                  <a:pt x="9811" y="2392562"/>
                </a:lnTo>
                <a:lnTo>
                  <a:pt x="36567" y="2432247"/>
                </a:lnTo>
                <a:lnTo>
                  <a:pt x="76252" y="2459003"/>
                </a:lnTo>
                <a:lnTo>
                  <a:pt x="124849" y="2468815"/>
                </a:lnTo>
                <a:lnTo>
                  <a:pt x="4940925" y="2468815"/>
                </a:lnTo>
                <a:lnTo>
                  <a:pt x="4989523" y="2459003"/>
                </a:lnTo>
                <a:lnTo>
                  <a:pt x="5029208" y="2432247"/>
                </a:lnTo>
                <a:lnTo>
                  <a:pt x="5055964" y="2392562"/>
                </a:lnTo>
                <a:lnTo>
                  <a:pt x="5065775" y="2343965"/>
                </a:lnTo>
                <a:lnTo>
                  <a:pt x="5065775" y="124849"/>
                </a:lnTo>
                <a:lnTo>
                  <a:pt x="5055964" y="76252"/>
                </a:lnTo>
                <a:lnTo>
                  <a:pt x="5029208" y="36567"/>
                </a:lnTo>
                <a:lnTo>
                  <a:pt x="4989523" y="9811"/>
                </a:lnTo>
                <a:lnTo>
                  <a:pt x="4940925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288820" y="4028947"/>
            <a:ext cx="2409190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728345">
              <a:lnSpc>
                <a:spcPts val="4300"/>
              </a:lnSpc>
              <a:spcBef>
                <a:spcPts val="215"/>
              </a:spcBef>
            </a:pPr>
            <a:r>
              <a:rPr dirty="0" sz="3600" spc="-445">
                <a:solidFill>
                  <a:srgbClr val="FFFFFF"/>
                </a:solidFill>
                <a:latin typeface="Arial Black"/>
                <a:cs typeface="Arial Black"/>
              </a:rPr>
              <a:t>Text </a:t>
            </a:r>
            <a:r>
              <a:rPr dirty="0" sz="3600" spc="-310">
                <a:solidFill>
                  <a:srgbClr val="FFFFFF"/>
                </a:solidFill>
                <a:latin typeface="Arial Black"/>
                <a:cs typeface="Arial Black"/>
              </a:rPr>
              <a:t>processing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611111" y="3369276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6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5"/>
                </a:lnTo>
                <a:lnTo>
                  <a:pt x="9811" y="2392562"/>
                </a:lnTo>
                <a:lnTo>
                  <a:pt x="36567" y="2432247"/>
                </a:lnTo>
                <a:lnTo>
                  <a:pt x="76252" y="2459003"/>
                </a:lnTo>
                <a:lnTo>
                  <a:pt x="124849" y="2468815"/>
                </a:lnTo>
                <a:lnTo>
                  <a:pt x="4940926" y="2468815"/>
                </a:lnTo>
                <a:lnTo>
                  <a:pt x="4989523" y="2459003"/>
                </a:lnTo>
                <a:lnTo>
                  <a:pt x="5029208" y="2432247"/>
                </a:lnTo>
                <a:lnTo>
                  <a:pt x="5055964" y="2392562"/>
                </a:lnTo>
                <a:lnTo>
                  <a:pt x="5065776" y="2343965"/>
                </a:lnTo>
                <a:lnTo>
                  <a:pt x="5065776" y="124849"/>
                </a:lnTo>
                <a:lnTo>
                  <a:pt x="5055964" y="76252"/>
                </a:lnTo>
                <a:lnTo>
                  <a:pt x="5029208" y="36567"/>
                </a:lnTo>
                <a:lnTo>
                  <a:pt x="4989523" y="9811"/>
                </a:lnTo>
                <a:lnTo>
                  <a:pt x="4940926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7731029" y="4028947"/>
            <a:ext cx="291274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566420">
              <a:lnSpc>
                <a:spcPts val="4300"/>
              </a:lnSpc>
              <a:spcBef>
                <a:spcPts val="215"/>
              </a:spcBef>
            </a:pPr>
            <a:r>
              <a:rPr dirty="0" sz="3600" spc="-370">
                <a:solidFill>
                  <a:srgbClr val="FFFFFF"/>
                </a:solidFill>
                <a:latin typeface="Arial Black"/>
                <a:cs typeface="Arial Black"/>
              </a:rPr>
              <a:t>Analysis </a:t>
            </a:r>
            <a:r>
              <a:rPr dirty="0" sz="3600" spc="-29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600" spc="-2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40">
                <a:solidFill>
                  <a:srgbClr val="FFFFFF"/>
                </a:solidFill>
                <a:latin typeface="Arial Black"/>
                <a:cs typeface="Arial Black"/>
              </a:rPr>
              <a:t>statistics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2305034" y="3369276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9" y="0"/>
                </a:moveTo>
                <a:lnTo>
                  <a:pt x="124848" y="0"/>
                </a:lnTo>
                <a:lnTo>
                  <a:pt x="76251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5"/>
                </a:lnTo>
                <a:lnTo>
                  <a:pt x="9811" y="2392562"/>
                </a:lnTo>
                <a:lnTo>
                  <a:pt x="36567" y="2432247"/>
                </a:lnTo>
                <a:lnTo>
                  <a:pt x="76251" y="2459003"/>
                </a:lnTo>
                <a:lnTo>
                  <a:pt x="124848" y="2468815"/>
                </a:lnTo>
                <a:lnTo>
                  <a:pt x="4940929" y="2468815"/>
                </a:lnTo>
                <a:lnTo>
                  <a:pt x="4989523" y="2459003"/>
                </a:lnTo>
                <a:lnTo>
                  <a:pt x="5029206" y="2432247"/>
                </a:lnTo>
                <a:lnTo>
                  <a:pt x="5055960" y="2392562"/>
                </a:lnTo>
                <a:lnTo>
                  <a:pt x="5065770" y="2343965"/>
                </a:lnTo>
                <a:lnTo>
                  <a:pt x="5065770" y="124849"/>
                </a:lnTo>
                <a:lnTo>
                  <a:pt x="5055960" y="76252"/>
                </a:lnTo>
                <a:lnTo>
                  <a:pt x="5029206" y="36567"/>
                </a:lnTo>
                <a:lnTo>
                  <a:pt x="4989523" y="9811"/>
                </a:lnTo>
                <a:lnTo>
                  <a:pt x="4940929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3797317" y="4028947"/>
            <a:ext cx="217487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74295" marR="5080" indent="-62230">
              <a:lnSpc>
                <a:spcPts val="4300"/>
              </a:lnSpc>
              <a:spcBef>
                <a:spcPts val="215"/>
              </a:spcBef>
            </a:pPr>
            <a:r>
              <a:rPr dirty="0" sz="3600" spc="-310">
                <a:solidFill>
                  <a:srgbClr val="FFFFFF"/>
                </a:solidFill>
                <a:latin typeface="Arial Black"/>
                <a:cs typeface="Arial Black"/>
              </a:rPr>
              <a:t>Language </a:t>
            </a:r>
            <a:r>
              <a:rPr dirty="0" sz="3600" spc="-285">
                <a:solidFill>
                  <a:srgbClr val="FFFFFF"/>
                </a:solidFill>
                <a:latin typeface="Arial Black"/>
                <a:cs typeface="Arial Black"/>
              </a:rPr>
              <a:t>modeling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917189" y="6507609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5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6"/>
                </a:lnTo>
                <a:lnTo>
                  <a:pt x="9811" y="2392563"/>
                </a:lnTo>
                <a:lnTo>
                  <a:pt x="36567" y="2432247"/>
                </a:lnTo>
                <a:lnTo>
                  <a:pt x="76252" y="2459004"/>
                </a:lnTo>
                <a:lnTo>
                  <a:pt x="124849" y="2468815"/>
                </a:lnTo>
                <a:lnTo>
                  <a:pt x="4940925" y="2468815"/>
                </a:lnTo>
                <a:lnTo>
                  <a:pt x="4989523" y="2459004"/>
                </a:lnTo>
                <a:lnTo>
                  <a:pt x="5029208" y="2432247"/>
                </a:lnTo>
                <a:lnTo>
                  <a:pt x="5055964" y="2392563"/>
                </a:lnTo>
                <a:lnTo>
                  <a:pt x="5065775" y="2343966"/>
                </a:lnTo>
                <a:lnTo>
                  <a:pt x="5065775" y="124849"/>
                </a:lnTo>
                <a:lnTo>
                  <a:pt x="5055964" y="76252"/>
                </a:lnTo>
                <a:lnTo>
                  <a:pt x="5029208" y="36567"/>
                </a:lnTo>
                <a:lnTo>
                  <a:pt x="4989523" y="9811"/>
                </a:lnTo>
                <a:lnTo>
                  <a:pt x="4940925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874387" y="7168388"/>
            <a:ext cx="324548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545465" marR="5080" indent="-533400">
              <a:lnSpc>
                <a:spcPts val="4300"/>
              </a:lnSpc>
              <a:spcBef>
                <a:spcPts val="215"/>
              </a:spcBef>
            </a:pPr>
            <a:r>
              <a:rPr dirty="0" sz="3600" spc="-290">
                <a:solidFill>
                  <a:srgbClr val="FFFFFF"/>
                </a:solidFill>
                <a:latin typeface="Arial Black"/>
                <a:cs typeface="Arial Black"/>
              </a:rPr>
              <a:t>Computational </a:t>
            </a:r>
            <a:r>
              <a:rPr dirty="0" sz="3600" spc="-275">
                <a:solidFill>
                  <a:srgbClr val="FFFFFF"/>
                </a:solidFill>
                <a:latin typeface="Arial Black"/>
                <a:cs typeface="Arial Black"/>
              </a:rPr>
              <a:t>efficiency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6611111" y="6507609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6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6"/>
                </a:lnTo>
                <a:lnTo>
                  <a:pt x="9811" y="2392563"/>
                </a:lnTo>
                <a:lnTo>
                  <a:pt x="36567" y="2432247"/>
                </a:lnTo>
                <a:lnTo>
                  <a:pt x="76252" y="2459004"/>
                </a:lnTo>
                <a:lnTo>
                  <a:pt x="124849" y="2468815"/>
                </a:lnTo>
                <a:lnTo>
                  <a:pt x="4940926" y="2468815"/>
                </a:lnTo>
                <a:lnTo>
                  <a:pt x="4989523" y="2459004"/>
                </a:lnTo>
                <a:lnTo>
                  <a:pt x="5029208" y="2432247"/>
                </a:lnTo>
                <a:lnTo>
                  <a:pt x="5055964" y="2392563"/>
                </a:lnTo>
                <a:lnTo>
                  <a:pt x="5065776" y="2343966"/>
                </a:lnTo>
                <a:lnTo>
                  <a:pt x="5065776" y="124849"/>
                </a:lnTo>
                <a:lnTo>
                  <a:pt x="5055964" y="76252"/>
                </a:lnTo>
                <a:lnTo>
                  <a:pt x="5029208" y="36567"/>
                </a:lnTo>
                <a:lnTo>
                  <a:pt x="4989523" y="9811"/>
                </a:lnTo>
                <a:lnTo>
                  <a:pt x="4940926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7962963" y="7168388"/>
            <a:ext cx="245681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280035" marR="5080" indent="-267970">
              <a:lnSpc>
                <a:spcPts val="4300"/>
              </a:lnSpc>
              <a:spcBef>
                <a:spcPts val="215"/>
              </a:spcBef>
            </a:pPr>
            <a:r>
              <a:rPr dirty="0" sz="3600" spc="-330">
                <a:solidFill>
                  <a:srgbClr val="FFFFFF"/>
                </a:solidFill>
                <a:latin typeface="Arial Black"/>
                <a:cs typeface="Arial Black"/>
              </a:rPr>
              <a:t>Vocabulary </a:t>
            </a:r>
            <a:r>
              <a:rPr dirty="0" sz="3600" spc="-310">
                <a:solidFill>
                  <a:srgbClr val="FFFFFF"/>
                </a:solidFill>
                <a:latin typeface="Arial Black"/>
                <a:cs typeface="Arial Black"/>
              </a:rPr>
              <a:t>mapping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12305034" y="6507609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9" y="0"/>
                </a:moveTo>
                <a:lnTo>
                  <a:pt x="124848" y="0"/>
                </a:lnTo>
                <a:lnTo>
                  <a:pt x="76251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6"/>
                </a:lnTo>
                <a:lnTo>
                  <a:pt x="9811" y="2392563"/>
                </a:lnTo>
                <a:lnTo>
                  <a:pt x="36567" y="2432247"/>
                </a:lnTo>
                <a:lnTo>
                  <a:pt x="76251" y="2459004"/>
                </a:lnTo>
                <a:lnTo>
                  <a:pt x="124848" y="2468815"/>
                </a:lnTo>
                <a:lnTo>
                  <a:pt x="4940929" y="2468815"/>
                </a:lnTo>
                <a:lnTo>
                  <a:pt x="4989523" y="2459004"/>
                </a:lnTo>
                <a:lnTo>
                  <a:pt x="5029206" y="2432247"/>
                </a:lnTo>
                <a:lnTo>
                  <a:pt x="5055960" y="2392563"/>
                </a:lnTo>
                <a:lnTo>
                  <a:pt x="5065770" y="2343966"/>
                </a:lnTo>
                <a:lnTo>
                  <a:pt x="5065770" y="124849"/>
                </a:lnTo>
                <a:lnTo>
                  <a:pt x="5055960" y="76252"/>
                </a:lnTo>
                <a:lnTo>
                  <a:pt x="5029206" y="36567"/>
                </a:lnTo>
                <a:lnTo>
                  <a:pt x="4989523" y="9811"/>
                </a:lnTo>
                <a:lnTo>
                  <a:pt x="4940929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2851168" y="7168388"/>
            <a:ext cx="406717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200025" marR="5080" indent="-187325">
              <a:lnSpc>
                <a:spcPts val="4300"/>
              </a:lnSpc>
              <a:spcBef>
                <a:spcPts val="215"/>
              </a:spcBef>
            </a:pPr>
            <a:r>
              <a:rPr dirty="0" sz="3600" spc="-300">
                <a:solidFill>
                  <a:srgbClr val="FFFFFF"/>
                </a:solidFill>
                <a:latin typeface="Arial Black"/>
                <a:cs typeface="Arial Black"/>
              </a:rPr>
              <a:t>Preprocessing</a:t>
            </a:r>
            <a:r>
              <a:rPr dirty="0" sz="3600" spc="-2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15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600" spc="-150">
                <a:solidFill>
                  <a:srgbClr val="FFFFFF"/>
                </a:solidFill>
                <a:latin typeface="Arial Black"/>
                <a:cs typeface="Arial Black"/>
              </a:rPr>
              <a:t>post-</a:t>
            </a:r>
            <a:r>
              <a:rPr dirty="0" sz="3600" spc="-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10">
                <a:solidFill>
                  <a:srgbClr val="FFFFFF"/>
                </a:solidFill>
                <a:latin typeface="Arial Black"/>
                <a:cs typeface="Arial Black"/>
              </a:rPr>
              <a:t>processing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880046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80"/>
              <a:t>The</a:t>
            </a:r>
            <a:r>
              <a:rPr dirty="0" sz="6000" spc="-400"/>
              <a:t> OpenAI </a:t>
            </a:r>
            <a:r>
              <a:rPr dirty="0" sz="6000" spc="-375"/>
              <a:t>Playground</a:t>
            </a:r>
            <a:endParaRPr sz="6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1437" y="206138"/>
            <a:ext cx="402738" cy="39847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64959" y="1062622"/>
            <a:ext cx="375278" cy="45343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26252" y="6696180"/>
            <a:ext cx="2741367" cy="545035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4924391" y="2093151"/>
            <a:ext cx="0" cy="7832090"/>
          </a:xfrm>
          <a:custGeom>
            <a:avLst/>
            <a:gdLst/>
            <a:ahLst/>
            <a:cxnLst/>
            <a:rect l="l" t="t" r="r" b="b"/>
            <a:pathLst>
              <a:path w="0" h="7832090">
                <a:moveTo>
                  <a:pt x="0" y="7832020"/>
                </a:moveTo>
                <a:lnTo>
                  <a:pt x="0" y="0"/>
                </a:lnTo>
              </a:path>
            </a:pathLst>
          </a:custGeom>
          <a:ln w="9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8114262" y="2111471"/>
            <a:ext cx="0" cy="7818755"/>
          </a:xfrm>
          <a:custGeom>
            <a:avLst/>
            <a:gdLst/>
            <a:ahLst/>
            <a:cxnLst/>
            <a:rect l="l" t="t" r="r" b="b"/>
            <a:pathLst>
              <a:path w="0" h="7818755">
                <a:moveTo>
                  <a:pt x="0" y="7818280"/>
                </a:moveTo>
                <a:lnTo>
                  <a:pt x="0" y="0"/>
                </a:lnTo>
              </a:path>
            </a:pathLst>
          </a:custGeom>
          <a:ln w="9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5217102" y="2514523"/>
            <a:ext cx="0" cy="417195"/>
          </a:xfrm>
          <a:custGeom>
            <a:avLst/>
            <a:gdLst/>
            <a:ahLst/>
            <a:cxnLst/>
            <a:rect l="l" t="t" r="r" b="b"/>
            <a:pathLst>
              <a:path w="0" h="417194">
                <a:moveTo>
                  <a:pt x="0" y="416791"/>
                </a:moveTo>
                <a:lnTo>
                  <a:pt x="0" y="0"/>
                </a:lnTo>
              </a:path>
            </a:pathLst>
          </a:custGeom>
          <a:ln w="457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0393395" y="1497734"/>
            <a:ext cx="3519804" cy="0"/>
          </a:xfrm>
          <a:custGeom>
            <a:avLst/>
            <a:gdLst/>
            <a:ahLst/>
            <a:cxnLst/>
            <a:rect l="l" t="t" r="r" b="b"/>
            <a:pathLst>
              <a:path w="3519805" h="0">
                <a:moveTo>
                  <a:pt x="0" y="0"/>
                </a:moveTo>
                <a:lnTo>
                  <a:pt x="3519384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6347515" y="2940475"/>
            <a:ext cx="1616075" cy="0"/>
          </a:xfrm>
          <a:custGeom>
            <a:avLst/>
            <a:gdLst/>
            <a:ahLst/>
            <a:cxnLst/>
            <a:rect l="l" t="t" r="r" b="b"/>
            <a:pathLst>
              <a:path w="1616075" h="0">
                <a:moveTo>
                  <a:pt x="0" y="0"/>
                </a:moveTo>
                <a:lnTo>
                  <a:pt x="1615529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5239986" y="3581693"/>
            <a:ext cx="517525" cy="0"/>
          </a:xfrm>
          <a:custGeom>
            <a:avLst/>
            <a:gdLst/>
            <a:ahLst/>
            <a:cxnLst/>
            <a:rect l="l" t="t" r="r" b="b"/>
            <a:pathLst>
              <a:path w="517525" h="0">
                <a:moveTo>
                  <a:pt x="0" y="0"/>
                </a:moveTo>
                <a:lnTo>
                  <a:pt x="517152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6187335" y="3581693"/>
            <a:ext cx="1790064" cy="0"/>
          </a:xfrm>
          <a:custGeom>
            <a:avLst/>
            <a:gdLst/>
            <a:ahLst/>
            <a:cxnLst/>
            <a:rect l="l" t="t" r="r" b="b"/>
            <a:pathLst>
              <a:path w="1790065" h="0">
                <a:moveTo>
                  <a:pt x="0" y="0"/>
                </a:moveTo>
                <a:lnTo>
                  <a:pt x="1789439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4924391" y="9916011"/>
            <a:ext cx="3204210" cy="0"/>
          </a:xfrm>
          <a:custGeom>
            <a:avLst/>
            <a:gdLst/>
            <a:ahLst/>
            <a:cxnLst/>
            <a:rect l="l" t="t" r="r" b="b"/>
            <a:pathLst>
              <a:path w="3204209" h="0">
                <a:moveTo>
                  <a:pt x="0" y="0"/>
                </a:moveTo>
                <a:lnTo>
                  <a:pt x="3203600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017028" y="245346"/>
            <a:ext cx="8597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7C7C8C"/>
                </a:solidFill>
                <a:latin typeface="Arial"/>
                <a:cs typeface="Arial"/>
              </a:rPr>
              <a:t>Overview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40001" y="1159335"/>
            <a:ext cx="152717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2F2F34"/>
                </a:solidFill>
                <a:latin typeface="Arial"/>
                <a:cs typeface="Arial"/>
              </a:rPr>
              <a:t>Get</a:t>
            </a:r>
            <a:r>
              <a:rPr dirty="0" sz="2200" spc="-125" b="1">
                <a:solidFill>
                  <a:srgbClr val="2F2F34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2F2F34"/>
                </a:solidFill>
                <a:latin typeface="Arial"/>
                <a:cs typeface="Arial"/>
              </a:rPr>
              <a:t>started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210560" y="245346"/>
            <a:ext cx="147574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85">
                <a:solidFill>
                  <a:srgbClr val="7C7C8C"/>
                </a:solidFill>
                <a:latin typeface="Arial"/>
                <a:cs typeface="Arial"/>
              </a:rPr>
              <a:t>Documen</a:t>
            </a:r>
            <a:r>
              <a:rPr dirty="0" sz="1500" spc="85">
                <a:solidFill>
                  <a:srgbClr val="9A9AA8"/>
                </a:solidFill>
                <a:latin typeface="Arial"/>
                <a:cs typeface="Arial"/>
              </a:rPr>
              <a:t>t</a:t>
            </a:r>
            <a:r>
              <a:rPr dirty="0" sz="1500" spc="85">
                <a:solidFill>
                  <a:srgbClr val="7C7C8C"/>
                </a:solidFill>
                <a:latin typeface="Arial"/>
                <a:cs typeface="Arial"/>
              </a:rPr>
              <a:t>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010398" y="245346"/>
            <a:ext cx="130492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7C7C8C"/>
                </a:solidFill>
                <a:latin typeface="Arial"/>
                <a:cs typeface="Arial"/>
              </a:rPr>
              <a:t>AP</a:t>
            </a:r>
            <a:r>
              <a:rPr dirty="0" sz="1500">
                <a:solidFill>
                  <a:srgbClr val="9A9AA8"/>
                </a:solidFill>
                <a:latin typeface="Arial"/>
                <a:cs typeface="Arial"/>
              </a:rPr>
              <a:t>I</a:t>
            </a:r>
            <a:r>
              <a:rPr dirty="0" sz="1500" spc="440">
                <a:solidFill>
                  <a:srgbClr val="9A9AA8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7C7C8C"/>
                </a:solidFill>
                <a:latin typeface="Arial"/>
                <a:cs typeface="Arial"/>
              </a:rPr>
              <a:t>reference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647184" y="245346"/>
            <a:ext cx="934719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7C7C8C"/>
                </a:solidFill>
                <a:latin typeface="Arial"/>
                <a:cs typeface="Arial"/>
              </a:rPr>
              <a:t>Examp</a:t>
            </a:r>
            <a:r>
              <a:rPr dirty="0" sz="1500" spc="55">
                <a:solidFill>
                  <a:srgbClr val="9A9AA8"/>
                </a:solidFill>
                <a:latin typeface="Arial"/>
                <a:cs typeface="Arial"/>
              </a:rPr>
              <a:t>l</a:t>
            </a:r>
            <a:r>
              <a:rPr dirty="0" sz="1500" spc="55">
                <a:solidFill>
                  <a:srgbClr val="7C7C8C"/>
                </a:solidFill>
                <a:latin typeface="Arial"/>
                <a:cs typeface="Arial"/>
              </a:rPr>
              <a:t>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906122" y="245346"/>
            <a:ext cx="10674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48AE8E"/>
                </a:solidFill>
                <a:latin typeface="Arial"/>
                <a:cs typeface="Arial"/>
              </a:rPr>
              <a:t>Playground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301025" y="245346"/>
            <a:ext cx="109156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7C7C8C"/>
                </a:solidFill>
                <a:latin typeface="Arial"/>
                <a:cs typeface="Arial"/>
              </a:rPr>
              <a:t>F</a:t>
            </a:r>
            <a:r>
              <a:rPr dirty="0" sz="1500" spc="70">
                <a:solidFill>
                  <a:srgbClr val="9A9AA8"/>
                </a:solidFill>
                <a:latin typeface="Arial"/>
                <a:cs typeface="Arial"/>
              </a:rPr>
              <a:t>i</a:t>
            </a:r>
            <a:r>
              <a:rPr dirty="0" sz="1500" spc="70">
                <a:solidFill>
                  <a:srgbClr val="7C7C8C"/>
                </a:solidFill>
                <a:latin typeface="Arial"/>
                <a:cs typeface="Arial"/>
              </a:rPr>
              <a:t>ne-</a:t>
            </a:r>
            <a:r>
              <a:rPr dirty="0" sz="1500" spc="60">
                <a:solidFill>
                  <a:srgbClr val="7C7C8C"/>
                </a:solidFill>
                <a:latin typeface="Arial"/>
                <a:cs typeface="Arial"/>
              </a:rPr>
              <a:t>tuning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3108545" y="254506"/>
            <a:ext cx="10401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3840" indent="-231140">
              <a:lnSpc>
                <a:spcPct val="100000"/>
              </a:lnSpc>
              <a:spcBef>
                <a:spcPts val="100"/>
              </a:spcBef>
              <a:buSzPct val="150000"/>
              <a:buChar char="♦"/>
              <a:tabLst>
                <a:tab pos="243840" algn="l"/>
              </a:tabLst>
            </a:pPr>
            <a:r>
              <a:rPr dirty="0" sz="1500" spc="-10">
                <a:solidFill>
                  <a:srgbClr val="48AE8E"/>
                </a:solidFill>
                <a:latin typeface="Arial"/>
                <a:cs typeface="Arial"/>
              </a:rPr>
              <a:t>Upgrade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4315554" y="203616"/>
            <a:ext cx="963930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9A9AA8"/>
                </a:solidFill>
                <a:latin typeface="Arial"/>
                <a:cs typeface="Arial"/>
              </a:rPr>
              <a:t>0)</a:t>
            </a:r>
            <a:r>
              <a:rPr dirty="0" sz="1900" spc="-5">
                <a:solidFill>
                  <a:srgbClr val="9A9AA8"/>
                </a:solidFill>
                <a:latin typeface="Arial"/>
                <a:cs typeface="Arial"/>
              </a:rPr>
              <a:t>  </a:t>
            </a:r>
            <a:r>
              <a:rPr dirty="0" sz="1500" spc="40">
                <a:solidFill>
                  <a:srgbClr val="9A9AA8"/>
                </a:solidFill>
                <a:latin typeface="Arial"/>
                <a:cs typeface="Arial"/>
              </a:rPr>
              <a:t>F</a:t>
            </a:r>
            <a:r>
              <a:rPr dirty="0" sz="1500" spc="40">
                <a:solidFill>
                  <a:srgbClr val="7C7C8C"/>
                </a:solidFill>
                <a:latin typeface="Arial"/>
                <a:cs typeface="Arial"/>
              </a:rPr>
              <a:t>oru</a:t>
            </a:r>
            <a:r>
              <a:rPr dirty="0" sz="1500" spc="40">
                <a:solidFill>
                  <a:srgbClr val="9A9AA8"/>
                </a:solidFill>
                <a:latin typeface="Arial"/>
                <a:cs typeface="Arial"/>
              </a:rPr>
              <a:t>m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5604083" y="181733"/>
            <a:ext cx="8629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9730" algn="l"/>
              </a:tabLst>
            </a:pPr>
            <a:r>
              <a:rPr dirty="0" sz="2000" spc="-25" i="1">
                <a:solidFill>
                  <a:srgbClr val="9A9AA8"/>
                </a:solidFill>
                <a:latin typeface="Arial"/>
                <a:cs typeface="Arial"/>
              </a:rPr>
              <a:t>(i)</a:t>
            </a:r>
            <a:r>
              <a:rPr dirty="0" sz="2000" i="1">
                <a:solidFill>
                  <a:srgbClr val="9A9AA8"/>
                </a:solidFill>
                <a:latin typeface="Arial"/>
                <a:cs typeface="Arial"/>
              </a:rPr>
              <a:t>	</a:t>
            </a:r>
            <a:r>
              <a:rPr dirty="0" sz="1500" spc="-10">
                <a:solidFill>
                  <a:srgbClr val="7C7C8C"/>
                </a:solidFill>
                <a:latin typeface="Arial"/>
                <a:cs typeface="Arial"/>
              </a:rPr>
              <a:t>Help</a:t>
            </a:r>
            <a:r>
              <a:rPr dirty="0" sz="1500" spc="-10">
                <a:latin typeface="Arial"/>
                <a:cs typeface="Arial"/>
              </a:rPr>
              <a:t>,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959662" y="1194451"/>
            <a:ext cx="16827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4F5059"/>
                </a:solidFill>
                <a:latin typeface="Arial"/>
                <a:cs typeface="Arial"/>
              </a:rPr>
              <a:t>X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912365" y="1101321"/>
            <a:ext cx="1391920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 b="1">
                <a:solidFill>
                  <a:srgbClr val="2F2F34"/>
                </a:solidFill>
                <a:latin typeface="Arial"/>
                <a:cs typeface="Arial"/>
              </a:rPr>
              <a:t>Playground</a:t>
            </a:r>
            <a:endParaRPr sz="19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0331114" y="1143051"/>
            <a:ext cx="13379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C4C4D1"/>
                </a:solidFill>
                <a:latin typeface="Arial"/>
                <a:cs typeface="Arial"/>
              </a:rPr>
              <a:t>[</a:t>
            </a:r>
            <a:r>
              <a:rPr dirty="0" sz="1500" spc="490">
                <a:solidFill>
                  <a:srgbClr val="C4C4D1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9A9AA8"/>
                </a:solidFill>
                <a:latin typeface="Arial"/>
                <a:cs typeface="Arial"/>
              </a:rPr>
              <a:t>Your</a:t>
            </a:r>
            <a:r>
              <a:rPr dirty="0" sz="1500" spc="-90">
                <a:solidFill>
                  <a:srgbClr val="9A9AA8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9A9AA8"/>
                </a:solidFill>
                <a:latin typeface="Arial"/>
                <a:cs typeface="Arial"/>
              </a:rPr>
              <a:t>presets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32068" y="1724729"/>
            <a:ext cx="3642995" cy="12395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5715">
              <a:lnSpc>
                <a:spcPct val="132200"/>
              </a:lnSpc>
              <a:spcBef>
                <a:spcPts val="135"/>
              </a:spcBef>
            </a:pPr>
            <a:r>
              <a:rPr dirty="0" sz="1500" spc="55">
                <a:solidFill>
                  <a:srgbClr val="4F5059"/>
                </a:solidFill>
                <a:latin typeface="Arial"/>
                <a:cs typeface="Arial"/>
              </a:rPr>
              <a:t>Enter</a:t>
            </a:r>
            <a:r>
              <a:rPr dirty="0" sz="1500" spc="-8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4F5059"/>
                </a:solidFill>
                <a:latin typeface="Arial"/>
                <a:cs typeface="Arial"/>
              </a:rPr>
              <a:t>an</a:t>
            </a:r>
            <a:r>
              <a:rPr dirty="0" sz="1500" spc="1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4F5059"/>
                </a:solidFill>
                <a:latin typeface="Arial"/>
                <a:cs typeface="Arial"/>
              </a:rPr>
              <a:t>instruction</a:t>
            </a:r>
            <a:r>
              <a:rPr dirty="0" sz="1500" spc="-1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90">
                <a:solidFill>
                  <a:srgbClr val="4F5059"/>
                </a:solidFill>
                <a:latin typeface="Arial"/>
                <a:cs typeface="Arial"/>
              </a:rPr>
              <a:t>or</a:t>
            </a:r>
            <a:r>
              <a:rPr dirty="0" sz="1500" spc="-11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4F5059"/>
                </a:solidFill>
                <a:latin typeface="Arial"/>
                <a:cs typeface="Arial"/>
              </a:rPr>
              <a:t>select </a:t>
            </a:r>
            <a:r>
              <a:rPr dirty="0" sz="1500">
                <a:solidFill>
                  <a:srgbClr val="4F5059"/>
                </a:solidFill>
                <a:latin typeface="Arial"/>
                <a:cs typeface="Arial"/>
              </a:rPr>
              <a:t>a</a:t>
            </a:r>
            <a:r>
              <a:rPr dirty="0" sz="1500" spc="-1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4F5059"/>
                </a:solidFill>
                <a:latin typeface="Arial"/>
                <a:cs typeface="Arial"/>
              </a:rPr>
              <a:t>preset, </a:t>
            </a:r>
            <a:r>
              <a:rPr dirty="0" sz="1500" spc="70">
                <a:solidFill>
                  <a:srgbClr val="4F5059"/>
                </a:solidFill>
                <a:latin typeface="Arial"/>
                <a:cs typeface="Arial"/>
              </a:rPr>
              <a:t>and</a:t>
            </a:r>
            <a:r>
              <a:rPr dirty="0" sz="1500" spc="-5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105">
                <a:solidFill>
                  <a:srgbClr val="4F5059"/>
                </a:solidFill>
                <a:latin typeface="Arial"/>
                <a:cs typeface="Arial"/>
              </a:rPr>
              <a:t>watch</a:t>
            </a:r>
            <a:r>
              <a:rPr dirty="0" sz="1500" spc="-7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90">
                <a:solidFill>
                  <a:srgbClr val="4F5059"/>
                </a:solidFill>
                <a:latin typeface="Arial"/>
                <a:cs typeface="Arial"/>
              </a:rPr>
              <a:t>the</a:t>
            </a:r>
            <a:r>
              <a:rPr dirty="0" sz="1500" spc="-4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114">
                <a:solidFill>
                  <a:srgbClr val="4F5059"/>
                </a:solidFill>
                <a:latin typeface="Arial"/>
                <a:cs typeface="Arial"/>
              </a:rPr>
              <a:t>API</a:t>
            </a:r>
            <a:r>
              <a:rPr dirty="0" sz="1500" spc="6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4F5059"/>
                </a:solidFill>
                <a:latin typeface="Arial"/>
                <a:cs typeface="Arial"/>
              </a:rPr>
              <a:t>respond</a:t>
            </a:r>
            <a:r>
              <a:rPr dirty="0" sz="1500" spc="-3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114">
                <a:solidFill>
                  <a:srgbClr val="4F5059"/>
                </a:solidFill>
                <a:latin typeface="Arial"/>
                <a:cs typeface="Arial"/>
              </a:rPr>
              <a:t>with</a:t>
            </a:r>
            <a:r>
              <a:rPr dirty="0" sz="1500" spc="-10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-50">
                <a:solidFill>
                  <a:srgbClr val="4F5059"/>
                </a:solidFill>
                <a:latin typeface="Arial"/>
                <a:cs typeface="Arial"/>
              </a:rPr>
              <a:t>a </a:t>
            </a:r>
            <a:r>
              <a:rPr dirty="0" sz="1500" spc="95">
                <a:solidFill>
                  <a:srgbClr val="48AE8E"/>
                </a:solidFill>
                <a:latin typeface="Arial"/>
                <a:cs typeface="Arial"/>
              </a:rPr>
              <a:t>comp</a:t>
            </a:r>
            <a:r>
              <a:rPr dirty="0" sz="1500" spc="95">
                <a:solidFill>
                  <a:srgbClr val="67BCA3"/>
                </a:solidFill>
                <a:latin typeface="Arial"/>
                <a:cs typeface="Arial"/>
              </a:rPr>
              <a:t>l</a:t>
            </a:r>
            <a:r>
              <a:rPr dirty="0" sz="1500" spc="95">
                <a:solidFill>
                  <a:srgbClr val="48AE8E"/>
                </a:solidFill>
                <a:latin typeface="Arial"/>
                <a:cs typeface="Arial"/>
              </a:rPr>
              <a:t>etion</a:t>
            </a:r>
            <a:r>
              <a:rPr dirty="0" sz="1500" spc="-65">
                <a:solidFill>
                  <a:srgbClr val="48AE8E"/>
                </a:solidFill>
                <a:latin typeface="Arial"/>
                <a:cs typeface="Arial"/>
              </a:rPr>
              <a:t> </a:t>
            </a:r>
            <a:r>
              <a:rPr dirty="0" sz="1500" spc="95">
                <a:solidFill>
                  <a:srgbClr val="4F5059"/>
                </a:solidFill>
                <a:latin typeface="Arial"/>
                <a:cs typeface="Arial"/>
              </a:rPr>
              <a:t>that</a:t>
            </a:r>
            <a:r>
              <a:rPr dirty="0" sz="1500" spc="8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114">
                <a:solidFill>
                  <a:srgbClr val="4F5059"/>
                </a:solidFill>
                <a:latin typeface="Arial"/>
                <a:cs typeface="Arial"/>
              </a:rPr>
              <a:t>attempts</a:t>
            </a:r>
            <a:r>
              <a:rPr dirty="0" sz="1500" spc="-3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95">
                <a:solidFill>
                  <a:srgbClr val="4F5059"/>
                </a:solidFill>
                <a:latin typeface="Arial"/>
                <a:cs typeface="Arial"/>
              </a:rPr>
              <a:t>to</a:t>
            </a:r>
            <a:r>
              <a:rPr dirty="0" sz="1500" spc="-6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140">
                <a:solidFill>
                  <a:srgbClr val="4F5059"/>
                </a:solidFill>
                <a:latin typeface="Arial"/>
                <a:cs typeface="Arial"/>
              </a:rPr>
              <a:t>match</a:t>
            </a:r>
            <a:r>
              <a:rPr dirty="0" sz="1500" spc="-12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4F5059"/>
                </a:solidFill>
                <a:latin typeface="Arial"/>
                <a:cs typeface="Arial"/>
              </a:rPr>
              <a:t>the context</a:t>
            </a:r>
            <a:r>
              <a:rPr dirty="0" sz="1500" spc="11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F5059"/>
                </a:solidFill>
                <a:latin typeface="Arial"/>
                <a:cs typeface="Arial"/>
              </a:rPr>
              <a:t>or</a:t>
            </a:r>
            <a:r>
              <a:rPr dirty="0" sz="1500" spc="-6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95">
                <a:solidFill>
                  <a:srgbClr val="4F5059"/>
                </a:solidFill>
                <a:latin typeface="Arial"/>
                <a:cs typeface="Arial"/>
              </a:rPr>
              <a:t>pattern</a:t>
            </a:r>
            <a:r>
              <a:rPr dirty="0" sz="1500" spc="3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F5059"/>
                </a:solidFill>
                <a:latin typeface="Arial"/>
                <a:cs typeface="Arial"/>
              </a:rPr>
              <a:t>you</a:t>
            </a:r>
            <a:r>
              <a:rPr dirty="0" sz="1500" spc="-4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40">
                <a:solidFill>
                  <a:srgbClr val="4F5059"/>
                </a:solidFill>
                <a:latin typeface="Arial"/>
                <a:cs typeface="Arial"/>
              </a:rPr>
              <a:t>provided.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36645" y="3126246"/>
            <a:ext cx="3689985" cy="639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905">
              <a:lnSpc>
                <a:spcPct val="134200"/>
              </a:lnSpc>
              <a:spcBef>
                <a:spcPts val="100"/>
              </a:spcBef>
            </a:pPr>
            <a:r>
              <a:rPr dirty="0" sz="1500" spc="-35">
                <a:solidFill>
                  <a:srgbClr val="4F5059"/>
                </a:solidFill>
                <a:latin typeface="Arial"/>
                <a:cs typeface="Arial"/>
              </a:rPr>
              <a:t>You</a:t>
            </a:r>
            <a:r>
              <a:rPr dirty="0" sz="1500" spc="-10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F5059"/>
                </a:solidFill>
                <a:latin typeface="Arial"/>
                <a:cs typeface="Arial"/>
              </a:rPr>
              <a:t>can</a:t>
            </a:r>
            <a:r>
              <a:rPr dirty="0" sz="1500" spc="24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4F5059"/>
                </a:solidFill>
                <a:latin typeface="Arial"/>
                <a:cs typeface="Arial"/>
              </a:rPr>
              <a:t>control</a:t>
            </a:r>
            <a:r>
              <a:rPr dirty="0" sz="1500" spc="-4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4F5059"/>
                </a:solidFill>
                <a:latin typeface="Arial"/>
                <a:cs typeface="Arial"/>
              </a:rPr>
              <a:t>which</a:t>
            </a:r>
            <a:r>
              <a:rPr dirty="0" sz="1500" spc="-6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48AE8E"/>
                </a:solidFill>
                <a:latin typeface="Arial"/>
                <a:cs typeface="Arial"/>
              </a:rPr>
              <a:t>mode</a:t>
            </a:r>
            <a:r>
              <a:rPr dirty="0" sz="1500" spc="80">
                <a:solidFill>
                  <a:srgbClr val="67BCA3"/>
                </a:solidFill>
                <a:latin typeface="Arial"/>
                <a:cs typeface="Arial"/>
              </a:rPr>
              <a:t>l</a:t>
            </a:r>
            <a:r>
              <a:rPr dirty="0" sz="1500" spc="-55">
                <a:solidFill>
                  <a:srgbClr val="67BCA3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4F5059"/>
                </a:solidFill>
                <a:latin typeface="Arial"/>
                <a:cs typeface="Arial"/>
              </a:rPr>
              <a:t>completes </a:t>
            </a:r>
            <a:r>
              <a:rPr dirty="0" sz="1500">
                <a:solidFill>
                  <a:srgbClr val="4F5059"/>
                </a:solidFill>
                <a:latin typeface="Arial"/>
                <a:cs typeface="Arial"/>
              </a:rPr>
              <a:t>your</a:t>
            </a:r>
            <a:r>
              <a:rPr dirty="0" sz="1500" spc="8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4F5059"/>
                </a:solidFill>
                <a:latin typeface="Arial"/>
                <a:cs typeface="Arial"/>
              </a:rPr>
              <a:t>request</a:t>
            </a:r>
            <a:r>
              <a:rPr dirty="0" sz="1500" spc="2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4F5059"/>
                </a:solidFill>
                <a:latin typeface="Arial"/>
                <a:cs typeface="Arial"/>
              </a:rPr>
              <a:t>by</a:t>
            </a:r>
            <a:r>
              <a:rPr dirty="0" sz="1500" spc="-4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4F5059"/>
                </a:solidFill>
                <a:latin typeface="Arial"/>
                <a:cs typeface="Arial"/>
              </a:rPr>
              <a:t>changing</a:t>
            </a:r>
            <a:r>
              <a:rPr dirty="0" sz="1500" spc="3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4F5059"/>
                </a:solidFill>
                <a:latin typeface="Arial"/>
                <a:cs typeface="Arial"/>
              </a:rPr>
              <a:t>the</a:t>
            </a:r>
            <a:r>
              <a:rPr dirty="0" sz="1500" spc="-2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4F5059"/>
                </a:solidFill>
                <a:latin typeface="Arial"/>
                <a:cs typeface="Arial"/>
              </a:rPr>
              <a:t>model.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35548" y="4108174"/>
            <a:ext cx="138049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10" b="1">
                <a:solidFill>
                  <a:srgbClr val="2F2F34"/>
                </a:solidFill>
                <a:latin typeface="Times New Roman"/>
                <a:cs typeface="Times New Roman"/>
              </a:rPr>
              <a:t>KEEP</a:t>
            </a:r>
            <a:r>
              <a:rPr dirty="0" sz="1450" spc="40" b="1">
                <a:solidFill>
                  <a:srgbClr val="2F2F34"/>
                </a:solidFill>
                <a:latin typeface="Times New Roman"/>
                <a:cs typeface="Times New Roman"/>
              </a:rPr>
              <a:t> </a:t>
            </a:r>
            <a:r>
              <a:rPr dirty="0" sz="1450" b="1">
                <a:solidFill>
                  <a:srgbClr val="2F2F34"/>
                </a:solidFill>
                <a:latin typeface="Times New Roman"/>
                <a:cs typeface="Times New Roman"/>
              </a:rPr>
              <a:t>IN</a:t>
            </a:r>
            <a:r>
              <a:rPr dirty="0" sz="1450" spc="285" b="1">
                <a:solidFill>
                  <a:srgbClr val="2F2F34"/>
                </a:solidFill>
                <a:latin typeface="Times New Roman"/>
                <a:cs typeface="Times New Roman"/>
              </a:rPr>
              <a:t> </a:t>
            </a:r>
            <a:r>
              <a:rPr dirty="0" sz="1450" spc="-20" b="1">
                <a:solidFill>
                  <a:srgbClr val="2F2F34"/>
                </a:solidFill>
                <a:latin typeface="Times New Roman"/>
                <a:cs typeface="Times New Roman"/>
              </a:rPr>
              <a:t>MIND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47045" y="4546086"/>
            <a:ext cx="2794000" cy="11658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5240" marR="5080" indent="-3175">
              <a:lnSpc>
                <a:spcPct val="124900"/>
              </a:lnSpc>
              <a:spcBef>
                <a:spcPts val="85"/>
              </a:spcBef>
            </a:pPr>
            <a:r>
              <a:rPr dirty="0" sz="1500" spc="50">
                <a:solidFill>
                  <a:srgbClr val="4F5059"/>
                </a:solidFill>
                <a:latin typeface="Arial"/>
                <a:cs typeface="Arial"/>
              </a:rPr>
              <a:t>Use</a:t>
            </a:r>
            <a:r>
              <a:rPr dirty="0" sz="1500" spc="-6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4F5059"/>
                </a:solidFill>
                <a:latin typeface="Arial"/>
                <a:cs typeface="Arial"/>
              </a:rPr>
              <a:t>good</a:t>
            </a:r>
            <a:r>
              <a:rPr dirty="0" sz="150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4F5059"/>
                </a:solidFill>
                <a:latin typeface="Arial"/>
                <a:cs typeface="Arial"/>
              </a:rPr>
              <a:t>judgment</a:t>
            </a:r>
            <a:r>
              <a:rPr dirty="0" sz="1500" spc="55">
                <a:solidFill>
                  <a:srgbClr val="4F5059"/>
                </a:solidFill>
                <a:latin typeface="Arial"/>
                <a:cs typeface="Arial"/>
              </a:rPr>
              <a:t> when sharing </a:t>
            </a:r>
            <a:r>
              <a:rPr dirty="0" sz="1500" spc="85">
                <a:solidFill>
                  <a:srgbClr val="4F5059"/>
                </a:solidFill>
                <a:latin typeface="Arial"/>
                <a:cs typeface="Arial"/>
              </a:rPr>
              <a:t>outputs</a:t>
            </a:r>
            <a:r>
              <a:rPr dirty="0" sz="1500" spc="85">
                <a:solidFill>
                  <a:srgbClr val="7C7C8C"/>
                </a:solidFill>
                <a:latin typeface="Arial"/>
                <a:cs typeface="Arial"/>
              </a:rPr>
              <a:t>,</a:t>
            </a:r>
            <a:r>
              <a:rPr dirty="0" sz="1500" spc="-70">
                <a:solidFill>
                  <a:srgbClr val="7C7C8C"/>
                </a:solidFill>
                <a:latin typeface="Arial"/>
                <a:cs typeface="Arial"/>
              </a:rPr>
              <a:t> </a:t>
            </a:r>
            <a:r>
              <a:rPr dirty="0" sz="1500" spc="95">
                <a:solidFill>
                  <a:srgbClr val="4F5059"/>
                </a:solidFill>
                <a:latin typeface="Arial"/>
                <a:cs typeface="Arial"/>
              </a:rPr>
              <a:t>and</a:t>
            </a:r>
            <a:r>
              <a:rPr dirty="0" sz="1500" spc="-10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4F5059"/>
                </a:solidFill>
                <a:latin typeface="Arial"/>
                <a:cs typeface="Arial"/>
              </a:rPr>
              <a:t>attribute </a:t>
            </a:r>
            <a:r>
              <a:rPr dirty="0" sz="1500" spc="130">
                <a:solidFill>
                  <a:srgbClr val="4F5059"/>
                </a:solidFill>
                <a:latin typeface="Arial"/>
                <a:cs typeface="Arial"/>
              </a:rPr>
              <a:t>them</a:t>
            </a:r>
            <a:r>
              <a:rPr dirty="0" sz="1500" spc="-10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95">
                <a:solidFill>
                  <a:srgbClr val="4F5059"/>
                </a:solidFill>
                <a:latin typeface="Arial"/>
                <a:cs typeface="Arial"/>
              </a:rPr>
              <a:t>to</a:t>
            </a:r>
            <a:r>
              <a:rPr dirty="0" sz="1500" spc="-6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4F5059"/>
                </a:solidFill>
                <a:latin typeface="Arial"/>
                <a:cs typeface="Arial"/>
              </a:rPr>
              <a:t>your</a:t>
            </a:r>
            <a:r>
              <a:rPr dirty="0" sz="1500" spc="-4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90">
                <a:solidFill>
                  <a:srgbClr val="4F5059"/>
                </a:solidFill>
                <a:latin typeface="Arial"/>
                <a:cs typeface="Arial"/>
              </a:rPr>
              <a:t>name</a:t>
            </a:r>
            <a:r>
              <a:rPr dirty="0" sz="1500" spc="-25">
                <a:solidFill>
                  <a:srgbClr val="4F5059"/>
                </a:solidFill>
                <a:latin typeface="Arial"/>
                <a:cs typeface="Arial"/>
              </a:rPr>
              <a:t> or </a:t>
            </a:r>
            <a:r>
              <a:rPr dirty="0" sz="1500" spc="60">
                <a:solidFill>
                  <a:srgbClr val="4F5059"/>
                </a:solidFill>
                <a:latin typeface="Arial"/>
                <a:cs typeface="Arial"/>
              </a:rPr>
              <a:t>company.</a:t>
            </a:r>
            <a:r>
              <a:rPr dirty="0" sz="1500" spc="7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8AE8E"/>
                </a:solidFill>
                <a:latin typeface="Arial"/>
                <a:cs typeface="Arial"/>
              </a:rPr>
              <a:t>Learn</a:t>
            </a:r>
            <a:r>
              <a:rPr dirty="0" sz="1500" spc="40">
                <a:solidFill>
                  <a:srgbClr val="48AE8E"/>
                </a:solidFill>
                <a:latin typeface="Arial"/>
                <a:cs typeface="Arial"/>
              </a:rPr>
              <a:t> </a:t>
            </a:r>
            <a:r>
              <a:rPr dirty="0" sz="1500" spc="90">
                <a:solidFill>
                  <a:srgbClr val="48AE8E"/>
                </a:solidFill>
                <a:latin typeface="Arial"/>
                <a:cs typeface="Arial"/>
              </a:rPr>
              <a:t>more</a:t>
            </a:r>
            <a:r>
              <a:rPr dirty="0" sz="1500" spc="90">
                <a:solidFill>
                  <a:srgbClr val="4F5059"/>
                </a:solidFill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53269" y="5915544"/>
            <a:ext cx="2457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10" b="1">
                <a:solidFill>
                  <a:srgbClr val="4F5059"/>
                </a:solidFill>
                <a:latin typeface="Arial"/>
                <a:cs typeface="Arial"/>
              </a:rPr>
              <a:t>-'y-</a:t>
            </a:r>
            <a:endParaRPr sz="15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945329" y="5882928"/>
            <a:ext cx="2876550" cy="1143635"/>
          </a:xfrm>
          <a:prstGeom prst="rect">
            <a:avLst/>
          </a:prstGeom>
        </p:spPr>
        <p:txBody>
          <a:bodyPr wrap="square" lIns="0" tIns="45719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359"/>
              </a:spcBef>
            </a:pPr>
            <a:r>
              <a:rPr dirty="0" sz="1500" spc="55">
                <a:solidFill>
                  <a:srgbClr val="4F5059"/>
                </a:solidFill>
                <a:latin typeface="Arial"/>
                <a:cs typeface="Arial"/>
              </a:rPr>
              <a:t>Requests</a:t>
            </a:r>
            <a:r>
              <a:rPr dirty="0" sz="1500" spc="17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F5059"/>
                </a:solidFill>
                <a:latin typeface="Arial"/>
                <a:cs typeface="Arial"/>
              </a:rPr>
              <a:t>submitt</a:t>
            </a:r>
            <a:r>
              <a:rPr dirty="0" sz="1500">
                <a:solidFill>
                  <a:srgbClr val="B3B3C3"/>
                </a:solidFill>
                <a:latin typeface="Arial"/>
                <a:cs typeface="Arial"/>
              </a:rPr>
              <a:t>,</a:t>
            </a:r>
            <a:r>
              <a:rPr dirty="0" sz="1500">
                <a:solidFill>
                  <a:srgbClr val="4F5059"/>
                </a:solidFill>
                <a:latin typeface="Arial"/>
                <a:cs typeface="Arial"/>
              </a:rPr>
              <a:t>ed</a:t>
            </a:r>
            <a:r>
              <a:rPr dirty="0" sz="1500" spc="21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F5059"/>
                </a:solidFill>
                <a:latin typeface="Arial"/>
                <a:cs typeface="Arial"/>
              </a:rPr>
              <a:t>to</a:t>
            </a:r>
            <a:r>
              <a:rPr dirty="0" sz="1500" spc="28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4F5059"/>
                </a:solidFill>
                <a:latin typeface="Arial"/>
                <a:cs typeface="Arial"/>
              </a:rPr>
              <a:t>our</a:t>
            </a:r>
            <a:endParaRPr sz="1500">
              <a:latin typeface="Arial"/>
              <a:cs typeface="Arial"/>
            </a:endParaRPr>
          </a:p>
          <a:p>
            <a:pPr marL="12700" indent="5715">
              <a:lnSpc>
                <a:spcPct val="100000"/>
              </a:lnSpc>
              <a:spcBef>
                <a:spcPts val="285"/>
              </a:spcBef>
            </a:pPr>
            <a:r>
              <a:rPr dirty="0" sz="1650" spc="75">
                <a:solidFill>
                  <a:srgbClr val="4F5059"/>
                </a:solidFill>
                <a:latin typeface="Times New Roman"/>
                <a:cs typeface="Times New Roman"/>
              </a:rPr>
              <a:t>API</a:t>
            </a:r>
            <a:r>
              <a:rPr dirty="0" sz="1650" spc="5">
                <a:solidFill>
                  <a:srgbClr val="4F5059"/>
                </a:solidFill>
                <a:latin typeface="Times New Roman"/>
                <a:cs typeface="Times New Roman"/>
              </a:rPr>
              <a:t> </a:t>
            </a:r>
            <a:r>
              <a:rPr dirty="0" sz="1500" spc="70">
                <a:solidFill>
                  <a:srgbClr val="4F5059"/>
                </a:solidFill>
                <a:latin typeface="Arial"/>
                <a:cs typeface="Arial"/>
              </a:rPr>
              <a:t>and</a:t>
            </a:r>
            <a:r>
              <a:rPr dirty="0" sz="1500" spc="-8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4F5059"/>
                </a:solidFill>
                <a:latin typeface="Arial"/>
                <a:cs typeface="Arial"/>
              </a:rPr>
              <a:t>Playground</a:t>
            </a:r>
            <a:r>
              <a:rPr dirty="0" sz="1500" spc="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4F5059"/>
                </a:solidFill>
                <a:latin typeface="Arial"/>
                <a:cs typeface="Arial"/>
              </a:rPr>
              <a:t>will</a:t>
            </a:r>
            <a:r>
              <a:rPr dirty="0" sz="1500" spc="-5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90">
                <a:solidFill>
                  <a:srgbClr val="4F5059"/>
                </a:solidFill>
                <a:latin typeface="Arial"/>
                <a:cs typeface="Arial"/>
              </a:rPr>
              <a:t>not</a:t>
            </a:r>
            <a:r>
              <a:rPr dirty="0" sz="1500" spc="-6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45">
                <a:solidFill>
                  <a:srgbClr val="4F5059"/>
                </a:solidFill>
                <a:latin typeface="Arial"/>
                <a:cs typeface="Arial"/>
              </a:rPr>
              <a:t>be</a:t>
            </a:r>
            <a:endParaRPr sz="1500">
              <a:latin typeface="Arial"/>
              <a:cs typeface="Arial"/>
            </a:endParaRPr>
          </a:p>
          <a:p>
            <a:pPr marL="16510" marR="69850" indent="-4445">
              <a:lnSpc>
                <a:spcPct val="124200"/>
              </a:lnSpc>
              <a:spcBef>
                <a:spcPts val="5"/>
              </a:spcBef>
            </a:pPr>
            <a:r>
              <a:rPr dirty="0" sz="1500" spc="75">
                <a:solidFill>
                  <a:srgbClr val="4F5059"/>
                </a:solidFill>
                <a:latin typeface="Arial"/>
                <a:cs typeface="Arial"/>
              </a:rPr>
              <a:t>used</a:t>
            </a:r>
            <a:r>
              <a:rPr dirty="0" sz="1500" spc="-12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4F5059"/>
                </a:solidFill>
                <a:latin typeface="Arial"/>
                <a:cs typeface="Arial"/>
              </a:rPr>
              <a:t>to</a:t>
            </a:r>
            <a:r>
              <a:rPr dirty="0" sz="1500" spc="14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4F5059"/>
                </a:solidFill>
                <a:latin typeface="Arial"/>
                <a:cs typeface="Arial"/>
              </a:rPr>
              <a:t>train</a:t>
            </a:r>
            <a:r>
              <a:rPr dirty="0" sz="1500" spc="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F5059"/>
                </a:solidFill>
                <a:latin typeface="Arial"/>
                <a:cs typeface="Arial"/>
              </a:rPr>
              <a:t>or</a:t>
            </a:r>
            <a:r>
              <a:rPr dirty="0" sz="1500" spc="-5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4F5059"/>
                </a:solidFill>
                <a:latin typeface="Arial"/>
                <a:cs typeface="Arial"/>
              </a:rPr>
              <a:t>improve</a:t>
            </a:r>
            <a:r>
              <a:rPr dirty="0" sz="1500" spc="2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4F5059"/>
                </a:solidFill>
                <a:latin typeface="Arial"/>
                <a:cs typeface="Arial"/>
              </a:rPr>
              <a:t>future </a:t>
            </a:r>
            <a:r>
              <a:rPr dirty="0" sz="1500" spc="55">
                <a:solidFill>
                  <a:srgbClr val="4F5059"/>
                </a:solidFill>
                <a:latin typeface="Arial"/>
                <a:cs typeface="Arial"/>
              </a:rPr>
              <a:t>models.</a:t>
            </a:r>
            <a:r>
              <a:rPr dirty="0" sz="1500" spc="10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8AE8E"/>
                </a:solidFill>
                <a:latin typeface="Arial"/>
                <a:cs typeface="Arial"/>
              </a:rPr>
              <a:t>Learn</a:t>
            </a:r>
            <a:r>
              <a:rPr dirty="0" sz="1500" spc="75">
                <a:solidFill>
                  <a:srgbClr val="48AE8E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48AE8E"/>
                </a:solidFill>
                <a:latin typeface="Arial"/>
                <a:cs typeface="Arial"/>
              </a:rPr>
              <a:t>more</a:t>
            </a:r>
            <a:r>
              <a:rPr dirty="0" sz="1500" spc="65">
                <a:solidFill>
                  <a:srgbClr val="7C7C8C"/>
                </a:solidFill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45927" y="7073936"/>
            <a:ext cx="3058795" cy="127190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415925" marR="5080" indent="-403860">
              <a:lnSpc>
                <a:spcPct val="120800"/>
              </a:lnSpc>
              <a:spcBef>
                <a:spcPts val="20"/>
              </a:spcBef>
              <a:tabLst>
                <a:tab pos="414655" algn="l"/>
              </a:tabLst>
            </a:pPr>
            <a:r>
              <a:rPr dirty="0" sz="2250" spc="-475">
                <a:solidFill>
                  <a:srgbClr val="2F2F34"/>
                </a:solidFill>
                <a:latin typeface="Arial"/>
                <a:cs typeface="Arial"/>
              </a:rPr>
              <a:t>EJ</a:t>
            </a:r>
            <a:r>
              <a:rPr dirty="0" sz="2250">
                <a:solidFill>
                  <a:srgbClr val="2F2F34"/>
                </a:solidFill>
                <a:latin typeface="Arial"/>
                <a:cs typeface="Arial"/>
              </a:rPr>
              <a:t>	</a:t>
            </a:r>
            <a:r>
              <a:rPr dirty="0" sz="1500">
                <a:solidFill>
                  <a:srgbClr val="4F5059"/>
                </a:solidFill>
                <a:latin typeface="Arial"/>
                <a:cs typeface="Arial"/>
              </a:rPr>
              <a:t>Our</a:t>
            </a:r>
            <a:r>
              <a:rPr dirty="0" sz="1500" spc="-4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4F5059"/>
                </a:solidFill>
                <a:latin typeface="Arial"/>
                <a:cs typeface="Arial"/>
              </a:rPr>
              <a:t>default</a:t>
            </a:r>
            <a:r>
              <a:rPr dirty="0" sz="1500" spc="8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4F5059"/>
                </a:solidFill>
                <a:latin typeface="Arial"/>
                <a:cs typeface="Arial"/>
              </a:rPr>
              <a:t>models'</a:t>
            </a:r>
            <a:r>
              <a:rPr dirty="0" sz="1500" spc="8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4F5059"/>
                </a:solidFill>
                <a:latin typeface="Arial"/>
                <a:cs typeface="Arial"/>
              </a:rPr>
              <a:t>training </a:t>
            </a:r>
            <a:r>
              <a:rPr dirty="0" sz="1500" spc="90">
                <a:solidFill>
                  <a:srgbClr val="4F5059"/>
                </a:solidFill>
                <a:latin typeface="Arial"/>
                <a:cs typeface="Arial"/>
              </a:rPr>
              <a:t>data</a:t>
            </a:r>
            <a:r>
              <a:rPr dirty="0" sz="1500" spc="-12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120">
                <a:solidFill>
                  <a:srgbClr val="4F5059"/>
                </a:solidFill>
                <a:latin typeface="Arial"/>
                <a:cs typeface="Arial"/>
              </a:rPr>
              <a:t>cuts</a:t>
            </a:r>
            <a:r>
              <a:rPr dirty="0" sz="1500" spc="-5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95">
                <a:solidFill>
                  <a:srgbClr val="4F5059"/>
                </a:solidFill>
                <a:latin typeface="Arial"/>
                <a:cs typeface="Arial"/>
              </a:rPr>
              <a:t>off</a:t>
            </a:r>
            <a:r>
              <a:rPr dirty="0" sz="1500" spc="-2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95">
                <a:solidFill>
                  <a:srgbClr val="4F5059"/>
                </a:solidFill>
                <a:latin typeface="Arial"/>
                <a:cs typeface="Arial"/>
              </a:rPr>
              <a:t>in</a:t>
            </a:r>
            <a:r>
              <a:rPr dirty="0" sz="1500" spc="-8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F5059"/>
                </a:solidFill>
                <a:latin typeface="Arial"/>
                <a:cs typeface="Arial"/>
              </a:rPr>
              <a:t>2021</a:t>
            </a:r>
            <a:r>
              <a:rPr dirty="0" sz="1500">
                <a:solidFill>
                  <a:srgbClr val="7C7C8C"/>
                </a:solidFill>
                <a:latin typeface="Arial"/>
                <a:cs typeface="Arial"/>
              </a:rPr>
              <a:t>,</a:t>
            </a:r>
            <a:r>
              <a:rPr dirty="0" sz="1500" spc="-45">
                <a:solidFill>
                  <a:srgbClr val="7C7C8C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4F5059"/>
                </a:solidFill>
                <a:latin typeface="Arial"/>
                <a:cs typeface="Arial"/>
              </a:rPr>
              <a:t>so</a:t>
            </a:r>
            <a:r>
              <a:rPr dirty="0" sz="1500" spc="-8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4F5059"/>
                </a:solidFill>
                <a:latin typeface="Arial"/>
                <a:cs typeface="Arial"/>
              </a:rPr>
              <a:t>they </a:t>
            </a:r>
            <a:r>
              <a:rPr dirty="0" sz="1500" spc="75">
                <a:solidFill>
                  <a:srgbClr val="4F5059"/>
                </a:solidFill>
                <a:latin typeface="Arial"/>
                <a:cs typeface="Arial"/>
              </a:rPr>
              <a:t>may</a:t>
            </a:r>
            <a:r>
              <a:rPr dirty="0" sz="1500" spc="2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4F5059"/>
                </a:solidFill>
                <a:latin typeface="Arial"/>
                <a:cs typeface="Arial"/>
              </a:rPr>
              <a:t>not</a:t>
            </a:r>
            <a:r>
              <a:rPr dirty="0" sz="1500" spc="-1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4F5059"/>
                </a:solidFill>
                <a:latin typeface="Arial"/>
                <a:cs typeface="Arial"/>
              </a:rPr>
              <a:t>have</a:t>
            </a:r>
            <a:r>
              <a:rPr dirty="0" sz="1500" spc="-3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4F5059"/>
                </a:solidFill>
                <a:latin typeface="Arial"/>
                <a:cs typeface="Arial"/>
              </a:rPr>
              <a:t>knowledge</a:t>
            </a:r>
            <a:r>
              <a:rPr dirty="0" sz="150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4F5059"/>
                </a:solidFill>
                <a:latin typeface="Arial"/>
                <a:cs typeface="Arial"/>
              </a:rPr>
              <a:t>of </a:t>
            </a:r>
            <a:r>
              <a:rPr dirty="0" sz="1500" spc="65">
                <a:solidFill>
                  <a:srgbClr val="4F5059"/>
                </a:solidFill>
                <a:latin typeface="Arial"/>
                <a:cs typeface="Arial"/>
              </a:rPr>
              <a:t>current</a:t>
            </a:r>
            <a:r>
              <a:rPr dirty="0" sz="1500" spc="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40">
                <a:solidFill>
                  <a:srgbClr val="4F5059"/>
                </a:solidFill>
                <a:latin typeface="Arial"/>
                <a:cs typeface="Arial"/>
              </a:rPr>
              <a:t>events.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4928968" y="2391390"/>
            <a:ext cx="3180715" cy="1063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2885">
              <a:lnSpc>
                <a:spcPct val="100000"/>
              </a:lnSpc>
              <a:spcBef>
                <a:spcPts val="100"/>
              </a:spcBef>
            </a:pPr>
            <a:r>
              <a:rPr dirty="0" sz="1300" spc="50" b="1">
                <a:solidFill>
                  <a:srgbClr val="2F2F34"/>
                </a:solidFill>
                <a:latin typeface="Arial"/>
                <a:cs typeface="Arial"/>
              </a:rPr>
              <a:t>SYSTEM</a:t>
            </a:r>
            <a:endParaRPr sz="1300">
              <a:latin typeface="Arial"/>
              <a:cs typeface="Arial"/>
            </a:endParaRPr>
          </a:p>
          <a:p>
            <a:pPr marL="207010" marR="1236345" indent="2540">
              <a:lnSpc>
                <a:spcPct val="132600"/>
              </a:lnSpc>
              <a:spcBef>
                <a:spcPts val="1200"/>
              </a:spcBef>
            </a:pPr>
            <a:r>
              <a:rPr dirty="0" sz="1700">
                <a:solidFill>
                  <a:srgbClr val="9A9AA8"/>
                </a:solidFill>
                <a:latin typeface="Arial"/>
                <a:cs typeface="Arial"/>
              </a:rPr>
              <a:t>You</a:t>
            </a:r>
            <a:r>
              <a:rPr dirty="0" sz="1700" spc="-25">
                <a:solidFill>
                  <a:srgbClr val="9A9AA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9A9AA8"/>
                </a:solidFill>
                <a:latin typeface="Arial"/>
                <a:cs typeface="Arial"/>
              </a:rPr>
              <a:t>are</a:t>
            </a:r>
            <a:r>
              <a:rPr dirty="0" sz="1700" spc="-40">
                <a:solidFill>
                  <a:srgbClr val="9A9AA8"/>
                </a:solidFill>
                <a:latin typeface="Arial"/>
                <a:cs typeface="Arial"/>
              </a:rPr>
              <a:t> </a:t>
            </a:r>
            <a:r>
              <a:rPr dirty="0" sz="1700" spc="75">
                <a:solidFill>
                  <a:srgbClr val="9A9AA8"/>
                </a:solidFill>
                <a:latin typeface="Arial"/>
                <a:cs typeface="Arial"/>
              </a:rPr>
              <a:t>a</a:t>
            </a:r>
            <a:r>
              <a:rPr dirty="0" sz="1700" spc="-30">
                <a:solidFill>
                  <a:srgbClr val="9A9AA8"/>
                </a:solidFill>
                <a:latin typeface="Arial"/>
                <a:cs typeface="Arial"/>
              </a:rPr>
              <a:t> </a:t>
            </a:r>
            <a:r>
              <a:rPr dirty="0" sz="1700" spc="70">
                <a:solidFill>
                  <a:srgbClr val="9A9AA8"/>
                </a:solidFill>
                <a:latin typeface="Arial"/>
                <a:cs typeface="Arial"/>
              </a:rPr>
              <a:t>helpful </a:t>
            </a:r>
            <a:r>
              <a:rPr dirty="0" sz="1700" spc="75">
                <a:solidFill>
                  <a:srgbClr val="9A9AA8"/>
                </a:solidFill>
                <a:latin typeface="Arial"/>
                <a:cs typeface="Arial"/>
              </a:rPr>
              <a:t>assistant.</a:t>
            </a:r>
            <a:endParaRPr sz="17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8821749" y="2473832"/>
            <a:ext cx="53086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65" b="1">
                <a:solidFill>
                  <a:srgbClr val="2F2F34"/>
                </a:solidFill>
                <a:latin typeface="Arial"/>
                <a:cs typeface="Arial"/>
              </a:rPr>
              <a:t>USER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0391081" y="2441263"/>
            <a:ext cx="289814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55">
                <a:solidFill>
                  <a:srgbClr val="B3B3C3"/>
                </a:solidFill>
                <a:latin typeface="Arial"/>
                <a:cs typeface="Arial"/>
              </a:rPr>
              <a:t>Enter </a:t>
            </a:r>
            <a:r>
              <a:rPr dirty="0" sz="1700">
                <a:solidFill>
                  <a:srgbClr val="B3B3C3"/>
                </a:solidFill>
                <a:latin typeface="Arial"/>
                <a:cs typeface="Arial"/>
              </a:rPr>
              <a:t>a</a:t>
            </a:r>
            <a:r>
              <a:rPr dirty="0" sz="1700" spc="-50">
                <a:solidFill>
                  <a:srgbClr val="B3B3C3"/>
                </a:solidFill>
                <a:latin typeface="Arial"/>
                <a:cs typeface="Arial"/>
              </a:rPr>
              <a:t> </a:t>
            </a:r>
            <a:r>
              <a:rPr dirty="0" sz="1700" spc="65">
                <a:solidFill>
                  <a:srgbClr val="B3B3C3"/>
                </a:solidFill>
                <a:latin typeface="Arial"/>
                <a:cs typeface="Arial"/>
              </a:rPr>
              <a:t>user</a:t>
            </a:r>
            <a:r>
              <a:rPr dirty="0" sz="1700" spc="5">
                <a:solidFill>
                  <a:srgbClr val="B3B3C3"/>
                </a:solidFill>
                <a:latin typeface="Arial"/>
                <a:cs typeface="Arial"/>
              </a:rPr>
              <a:t> </a:t>
            </a:r>
            <a:r>
              <a:rPr dirty="0" sz="1700" spc="80">
                <a:solidFill>
                  <a:srgbClr val="B3B3C3"/>
                </a:solidFill>
                <a:latin typeface="Arial"/>
                <a:cs typeface="Arial"/>
              </a:rPr>
              <a:t>message</a:t>
            </a:r>
            <a:r>
              <a:rPr dirty="0" sz="1700" spc="25">
                <a:solidFill>
                  <a:srgbClr val="B3B3C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B3B3C3"/>
                </a:solidFill>
                <a:latin typeface="Arial"/>
                <a:cs typeface="Arial"/>
              </a:rPr>
              <a:t>here.</a:t>
            </a:r>
            <a:endParaRPr sz="17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4271167" y="1133890"/>
            <a:ext cx="47307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0">
                <a:solidFill>
                  <a:srgbClr val="4F5059"/>
                </a:solidFill>
                <a:latin typeface="Arial"/>
                <a:cs typeface="Arial"/>
              </a:rPr>
              <a:t>Save</a:t>
            </a:r>
            <a:endParaRPr sz="15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5189809" y="1127529"/>
            <a:ext cx="95631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4F5059"/>
                </a:solidFill>
                <a:latin typeface="Arial"/>
                <a:cs typeface="Arial"/>
              </a:rPr>
              <a:t>V</a:t>
            </a:r>
            <a:r>
              <a:rPr dirty="0" sz="1550">
                <a:solidFill>
                  <a:srgbClr val="7C7C8C"/>
                </a:solidFill>
                <a:latin typeface="Arial"/>
                <a:cs typeface="Arial"/>
              </a:rPr>
              <a:t>i</a:t>
            </a:r>
            <a:r>
              <a:rPr dirty="0" sz="1550">
                <a:solidFill>
                  <a:srgbClr val="4F5059"/>
                </a:solidFill>
                <a:latin typeface="Arial"/>
                <a:cs typeface="Arial"/>
              </a:rPr>
              <a:t>ew</a:t>
            </a:r>
            <a:r>
              <a:rPr dirty="0" sz="1550" spc="-10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50" spc="30">
                <a:solidFill>
                  <a:srgbClr val="4F5059"/>
                </a:solidFill>
                <a:latin typeface="Arial"/>
                <a:cs typeface="Arial"/>
              </a:rPr>
              <a:t>code</a:t>
            </a:r>
            <a:endParaRPr sz="155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6577754" y="1133890"/>
            <a:ext cx="57277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0">
                <a:solidFill>
                  <a:srgbClr val="4F5059"/>
                </a:solidFill>
                <a:latin typeface="Arial"/>
                <a:cs typeface="Arial"/>
              </a:rPr>
              <a:t>Sha</a:t>
            </a:r>
            <a:r>
              <a:rPr dirty="0" sz="1500" spc="40">
                <a:solidFill>
                  <a:srgbClr val="7C7C8C"/>
                </a:solidFill>
                <a:latin typeface="Arial"/>
                <a:cs typeface="Arial"/>
              </a:rPr>
              <a:t>r</a:t>
            </a:r>
            <a:r>
              <a:rPr dirty="0" sz="1500" spc="40">
                <a:solidFill>
                  <a:srgbClr val="4F5059"/>
                </a:solidFill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7281969" y="254506"/>
            <a:ext cx="6985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4F5059"/>
                </a:solidFill>
                <a:latin typeface="Arial"/>
                <a:cs typeface="Arial"/>
              </a:rPr>
              <a:t>Lupo.a</a:t>
            </a:r>
            <a:r>
              <a:rPr dirty="0" sz="1500" spc="35">
                <a:solidFill>
                  <a:srgbClr val="2F2F34"/>
                </a:solidFill>
                <a:latin typeface="Arial"/>
                <a:cs typeface="Arial"/>
              </a:rPr>
              <a:t>i</a:t>
            </a:r>
            <a:endParaRPr sz="15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5208401" y="2086557"/>
            <a:ext cx="53594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0">
                <a:solidFill>
                  <a:srgbClr val="4F5059"/>
                </a:solidFill>
                <a:latin typeface="Arial"/>
                <a:cs typeface="Arial"/>
              </a:rPr>
              <a:t>Mode</a:t>
            </a:r>
            <a:endParaRPr sz="1500">
              <a:latin typeface="Arial"/>
              <a:cs typeface="Arial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15206513" y="2784750"/>
            <a:ext cx="229235" cy="0"/>
          </a:xfrm>
          <a:custGeom>
            <a:avLst/>
            <a:gdLst/>
            <a:ahLst/>
            <a:cxnLst/>
            <a:rect l="l" t="t" r="r" b="b"/>
            <a:pathLst>
              <a:path w="229234" h="0">
                <a:moveTo>
                  <a:pt x="0" y="0"/>
                </a:moveTo>
                <a:lnTo>
                  <a:pt x="228828" y="0"/>
                </a:lnTo>
              </a:path>
            </a:pathLst>
          </a:custGeom>
          <a:ln w="12722">
            <a:solidFill>
              <a:srgbClr val="4F50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15702864" y="2581212"/>
            <a:ext cx="4718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4F5059"/>
                </a:solidFill>
                <a:latin typeface="Arial"/>
                <a:cs typeface="Arial"/>
              </a:rPr>
              <a:t>Chat</a:t>
            </a:r>
            <a:endParaRPr sz="15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7597945" y="2626503"/>
            <a:ext cx="120014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20" b="1">
                <a:solidFill>
                  <a:srgbClr val="B3B3C3"/>
                </a:solidFill>
                <a:latin typeface="Arial"/>
                <a:cs typeface="Arial"/>
              </a:rPr>
              <a:t>V</a:t>
            </a:r>
            <a:endParaRPr sz="10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8822066" y="3359833"/>
            <a:ext cx="1739264" cy="254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05"/>
              </a:lnSpc>
              <a:tabLst>
                <a:tab pos="454025" algn="l"/>
              </a:tabLst>
            </a:pPr>
            <a:r>
              <a:rPr dirty="0" sz="2200" spc="70">
                <a:solidFill>
                  <a:srgbClr val="4F5059"/>
                </a:solidFill>
                <a:latin typeface="Arial"/>
                <a:cs typeface="Arial"/>
              </a:rPr>
              <a:t>0</a:t>
            </a:r>
            <a:r>
              <a:rPr dirty="0" sz="2200">
                <a:solidFill>
                  <a:srgbClr val="4F5059"/>
                </a:solidFill>
                <a:latin typeface="Arial"/>
                <a:cs typeface="Arial"/>
              </a:rPr>
              <a:t>	</a:t>
            </a:r>
            <a:r>
              <a:rPr dirty="0" sz="1500" b="1">
                <a:solidFill>
                  <a:srgbClr val="4F5059"/>
                </a:solidFill>
                <a:latin typeface="Arial"/>
                <a:cs typeface="Arial"/>
              </a:rPr>
              <a:t>Ad</a:t>
            </a:r>
            <a:r>
              <a:rPr dirty="0" sz="1500" b="1">
                <a:solidFill>
                  <a:srgbClr val="2F2F34"/>
                </a:solidFill>
                <a:latin typeface="Arial"/>
                <a:cs typeface="Arial"/>
              </a:rPr>
              <a:t>d</a:t>
            </a:r>
            <a:r>
              <a:rPr dirty="0" sz="1500" spc="-20" b="1">
                <a:solidFill>
                  <a:srgbClr val="2F2F34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4F5059"/>
                </a:solidFill>
                <a:latin typeface="Arial"/>
                <a:cs typeface="Arial"/>
              </a:rPr>
              <a:t>message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5208401" y="3176628"/>
            <a:ext cx="58928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4F5059"/>
                </a:solidFill>
                <a:latin typeface="Arial"/>
                <a:cs typeface="Arial"/>
              </a:rPr>
              <a:t>Mode</a:t>
            </a:r>
            <a:r>
              <a:rPr dirty="0" sz="1500" spc="50">
                <a:solidFill>
                  <a:srgbClr val="9A9AA8"/>
                </a:solidFill>
                <a:latin typeface="Arial"/>
                <a:cs typeface="Arial"/>
              </a:rPr>
              <a:t>l</a:t>
            </a:r>
            <a:endParaRPr sz="15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5367672" y="3685022"/>
            <a:ext cx="12744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85">
                <a:solidFill>
                  <a:srgbClr val="4F5059"/>
                </a:solidFill>
                <a:latin typeface="Arial"/>
                <a:cs typeface="Arial"/>
              </a:rPr>
              <a:t>gpt</a:t>
            </a:r>
            <a:r>
              <a:rPr dirty="0" sz="1500" spc="85">
                <a:solidFill>
                  <a:srgbClr val="7C7C8C"/>
                </a:solidFill>
                <a:latin typeface="Arial"/>
                <a:cs typeface="Arial"/>
              </a:rPr>
              <a:t>-</a:t>
            </a:r>
            <a:r>
              <a:rPr dirty="0" sz="1500" spc="85">
                <a:solidFill>
                  <a:srgbClr val="4F5059"/>
                </a:solidFill>
                <a:latin typeface="Arial"/>
                <a:cs typeface="Arial"/>
              </a:rPr>
              <a:t>3.5-</a:t>
            </a:r>
            <a:r>
              <a:rPr dirty="0" sz="1500" spc="80">
                <a:solidFill>
                  <a:srgbClr val="4F5059"/>
                </a:solidFill>
                <a:latin typeface="Arial"/>
                <a:cs typeface="Arial"/>
              </a:rPr>
              <a:t>turbo</a:t>
            </a:r>
            <a:endParaRPr sz="15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5181617" y="4349140"/>
            <a:ext cx="1602740" cy="1134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">
              <a:lnSpc>
                <a:spcPts val="1764"/>
              </a:lnSpc>
              <a:spcBef>
                <a:spcPts val="100"/>
              </a:spcBef>
            </a:pPr>
            <a:r>
              <a:rPr dirty="0" sz="1500" spc="-10">
                <a:solidFill>
                  <a:srgbClr val="4F5059"/>
                </a:solidFill>
                <a:latin typeface="Arial"/>
                <a:cs typeface="Arial"/>
              </a:rPr>
              <a:t>Temperature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ts val="3804"/>
              </a:lnSpc>
            </a:pPr>
            <a:r>
              <a:rPr dirty="0" u="heavy" sz="3200" spc="450" b="1">
                <a:solidFill>
                  <a:srgbClr val="C4C4D1"/>
                </a:solidFill>
                <a:uFill>
                  <a:solidFill>
                    <a:srgbClr val="C4C4D1"/>
                  </a:solidFill>
                </a:uFill>
                <a:latin typeface="Arial"/>
                <a:cs typeface="Arial"/>
              </a:rPr>
              <a:t>------</a:t>
            </a:r>
            <a:r>
              <a:rPr dirty="0" u="heavy" sz="3200" spc="780" b="1">
                <a:solidFill>
                  <a:srgbClr val="C4C4D1"/>
                </a:solidFill>
                <a:uFill>
                  <a:solidFill>
                    <a:srgbClr val="C4C4D1"/>
                  </a:solidFill>
                </a:uFill>
                <a:latin typeface="Arial"/>
                <a:cs typeface="Arial"/>
              </a:rPr>
              <a:t>o</a:t>
            </a:r>
            <a:endParaRPr sz="3200">
              <a:latin typeface="Arial"/>
              <a:cs typeface="Arial"/>
            </a:endParaRPr>
          </a:p>
          <a:p>
            <a:pPr marL="39370">
              <a:lnSpc>
                <a:spcPct val="100000"/>
              </a:lnSpc>
              <a:spcBef>
                <a:spcPts val="1360"/>
              </a:spcBef>
            </a:pPr>
            <a:r>
              <a:rPr dirty="0" sz="1500" spc="90">
                <a:solidFill>
                  <a:srgbClr val="4F5059"/>
                </a:solidFill>
                <a:latin typeface="Arial"/>
                <a:cs typeface="Arial"/>
              </a:rPr>
              <a:t>Maximum</a:t>
            </a:r>
            <a:r>
              <a:rPr dirty="0" sz="150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9A9AA8"/>
                </a:solidFill>
                <a:latin typeface="Arial"/>
                <a:cs typeface="Arial"/>
              </a:rPr>
              <a:t>l</a:t>
            </a:r>
            <a:r>
              <a:rPr dirty="0" sz="1500" spc="65">
                <a:solidFill>
                  <a:srgbClr val="4F5059"/>
                </a:solidFill>
                <a:latin typeface="Arial"/>
                <a:cs typeface="Arial"/>
              </a:rPr>
              <a:t>ength</a:t>
            </a:r>
            <a:endParaRPr sz="15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7597945" y="3744055"/>
            <a:ext cx="12065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25" b="1">
                <a:solidFill>
                  <a:srgbClr val="B3B3C3"/>
                </a:solidFill>
                <a:latin typeface="Arial"/>
                <a:cs typeface="Arial"/>
              </a:rPr>
              <a:t>V</a:t>
            </a:r>
            <a:endParaRPr sz="10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7748262" y="4336418"/>
            <a:ext cx="13970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45">
                <a:solidFill>
                  <a:srgbClr val="4F5059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7533049" y="5228525"/>
            <a:ext cx="3689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25">
                <a:solidFill>
                  <a:srgbClr val="4F5059"/>
                </a:solidFill>
                <a:latin typeface="Arial"/>
                <a:cs typeface="Arial"/>
              </a:rPr>
              <a:t>256</a:t>
            </a:r>
            <a:endParaRPr sz="15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5209355" y="6025349"/>
            <a:ext cx="2402205" cy="54737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500" spc="80">
                <a:solidFill>
                  <a:srgbClr val="4F5059"/>
                </a:solidFill>
                <a:latin typeface="Arial"/>
                <a:cs typeface="Arial"/>
              </a:rPr>
              <a:t>Stop</a:t>
            </a:r>
            <a:r>
              <a:rPr dirty="0" sz="1500" spc="3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45">
                <a:solidFill>
                  <a:srgbClr val="4F5059"/>
                </a:solidFill>
                <a:latin typeface="Arial"/>
                <a:cs typeface="Arial"/>
              </a:rPr>
              <a:t>sequences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1300">
                <a:solidFill>
                  <a:srgbClr val="9A9AA8"/>
                </a:solidFill>
                <a:latin typeface="Arial"/>
                <a:cs typeface="Arial"/>
              </a:rPr>
              <a:t>Enter</a:t>
            </a:r>
            <a:r>
              <a:rPr dirty="0" sz="1300" spc="330">
                <a:solidFill>
                  <a:srgbClr val="9A9AA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9A9AA8"/>
                </a:solidFill>
                <a:latin typeface="Arial"/>
                <a:cs typeface="Arial"/>
              </a:rPr>
              <a:t>sequence</a:t>
            </a:r>
            <a:r>
              <a:rPr dirty="0" sz="1300" spc="155">
                <a:solidFill>
                  <a:srgbClr val="9A9AA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9A9AA8"/>
                </a:solidFill>
                <a:latin typeface="Arial"/>
                <a:cs typeface="Arial"/>
              </a:rPr>
              <a:t>and</a:t>
            </a:r>
            <a:r>
              <a:rPr dirty="0" sz="1300" spc="170">
                <a:solidFill>
                  <a:srgbClr val="9A9AA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9A9AA8"/>
                </a:solidFill>
                <a:latin typeface="Arial"/>
                <a:cs typeface="Arial"/>
              </a:rPr>
              <a:t>press</a:t>
            </a:r>
            <a:r>
              <a:rPr dirty="0" sz="1300" spc="65">
                <a:solidFill>
                  <a:srgbClr val="9A9AA8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9A9AA8"/>
                </a:solidFill>
                <a:latin typeface="Arial"/>
                <a:cs typeface="Arial"/>
              </a:rPr>
              <a:t>Tab</a:t>
            </a:r>
            <a:endParaRPr sz="13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7746789" y="7456503"/>
            <a:ext cx="13398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50">
                <a:solidFill>
                  <a:srgbClr val="4F5059"/>
                </a:solidFill>
                <a:latin typeface="Times New Roman"/>
                <a:cs typeface="Times New Roman"/>
              </a:rPr>
              <a:t>1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5180195" y="7670751"/>
            <a:ext cx="2900680" cy="544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3400" spc="620" b="1">
                <a:solidFill>
                  <a:srgbClr val="C4C4D1"/>
                </a:solidFill>
                <a:uFill>
                  <a:solidFill>
                    <a:srgbClr val="C4C4D1"/>
                  </a:solidFill>
                </a:uFill>
                <a:latin typeface="Arial"/>
                <a:cs typeface="Arial"/>
              </a:rPr>
              <a:t>-----------</a:t>
            </a:r>
            <a:r>
              <a:rPr dirty="0" u="heavy" sz="3400" spc="1085" b="1">
                <a:solidFill>
                  <a:srgbClr val="C4C4D1"/>
                </a:solidFill>
                <a:uFill>
                  <a:solidFill>
                    <a:srgbClr val="C4C4D1"/>
                  </a:solidFill>
                </a:uFill>
                <a:latin typeface="Arial"/>
                <a:cs typeface="Arial"/>
              </a:rPr>
              <a:t>o</a:t>
            </a:r>
            <a:endParaRPr sz="34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5204592" y="7475587"/>
            <a:ext cx="54610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4F5059"/>
                </a:solidFill>
                <a:latin typeface="Arial"/>
                <a:cs typeface="Arial"/>
              </a:rPr>
              <a:t>Top</a:t>
            </a:r>
            <a:r>
              <a:rPr dirty="0" sz="1500" spc="-6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50" spc="10">
                <a:solidFill>
                  <a:srgbClr val="4F5059"/>
                </a:solidFill>
                <a:latin typeface="Arial"/>
                <a:cs typeface="Arial"/>
              </a:rPr>
              <a:t>P</a:t>
            </a:r>
            <a:endParaRPr sz="155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5018143" y="8277145"/>
            <a:ext cx="2880995" cy="766445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marL="201295">
              <a:lnSpc>
                <a:spcPct val="100000"/>
              </a:lnSpc>
              <a:spcBef>
                <a:spcPts val="730"/>
              </a:spcBef>
              <a:tabLst>
                <a:tab pos="2748915" algn="l"/>
              </a:tabLst>
            </a:pPr>
            <a:r>
              <a:rPr dirty="0" sz="1500">
                <a:solidFill>
                  <a:srgbClr val="4F5059"/>
                </a:solidFill>
                <a:latin typeface="Arial"/>
                <a:cs typeface="Arial"/>
              </a:rPr>
              <a:t>Frequency</a:t>
            </a:r>
            <a:r>
              <a:rPr dirty="0" sz="1500" spc="475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4F5059"/>
                </a:solidFill>
                <a:latin typeface="Arial"/>
                <a:cs typeface="Arial"/>
              </a:rPr>
              <a:t>pena</a:t>
            </a:r>
            <a:r>
              <a:rPr dirty="0" sz="1500" spc="65">
                <a:solidFill>
                  <a:srgbClr val="9A9AA8"/>
                </a:solidFill>
                <a:latin typeface="Arial"/>
                <a:cs typeface="Arial"/>
              </a:rPr>
              <a:t>l</a:t>
            </a:r>
            <a:r>
              <a:rPr dirty="0" sz="1500" spc="65">
                <a:solidFill>
                  <a:srgbClr val="4F5059"/>
                </a:solidFill>
                <a:latin typeface="Arial"/>
                <a:cs typeface="Arial"/>
              </a:rPr>
              <a:t>ty</a:t>
            </a:r>
            <a:r>
              <a:rPr dirty="0" sz="1500">
                <a:solidFill>
                  <a:srgbClr val="4F5059"/>
                </a:solidFill>
                <a:latin typeface="Arial"/>
                <a:cs typeface="Arial"/>
              </a:rPr>
              <a:t>	</a:t>
            </a:r>
            <a:r>
              <a:rPr dirty="0" sz="1500" spc="40">
                <a:solidFill>
                  <a:srgbClr val="4F5059"/>
                </a:solidFill>
                <a:latin typeface="Arial"/>
                <a:cs typeface="Arial"/>
              </a:rPr>
              <a:t>0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z="2100" spc="40">
                <a:solidFill>
                  <a:srgbClr val="C4C4D1"/>
                </a:solidFill>
                <a:latin typeface="Arial"/>
                <a:cs typeface="Arial"/>
              </a:rPr>
              <a:t>0</a:t>
            </a:r>
            <a:endParaRPr sz="21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8650103" y="9557319"/>
            <a:ext cx="667385" cy="260350"/>
          </a:xfrm>
          <a:prstGeom prst="rect">
            <a:avLst/>
          </a:prstGeom>
          <a:solidFill>
            <a:srgbClr val="3BA783"/>
          </a:solidFill>
        </p:spPr>
        <p:txBody>
          <a:bodyPr wrap="square" lIns="0" tIns="76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dirty="0" sz="1500" spc="60">
                <a:solidFill>
                  <a:srgbClr val="EFF7F6"/>
                </a:solidFill>
                <a:latin typeface="Arial"/>
                <a:cs typeface="Arial"/>
              </a:rPr>
              <a:t>Submit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5208022" y="9236137"/>
            <a:ext cx="163512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4F5059"/>
                </a:solidFill>
                <a:latin typeface="Arial"/>
                <a:cs typeface="Arial"/>
              </a:rPr>
              <a:t>Presence</a:t>
            </a:r>
            <a:r>
              <a:rPr dirty="0" sz="1500" spc="290">
                <a:solidFill>
                  <a:srgbClr val="4F5059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4F5059"/>
                </a:solidFill>
                <a:latin typeface="Arial"/>
                <a:cs typeface="Arial"/>
              </a:rPr>
              <a:t>pena</a:t>
            </a:r>
            <a:r>
              <a:rPr dirty="0" sz="1500" spc="80">
                <a:solidFill>
                  <a:srgbClr val="2F2F34"/>
                </a:solidFill>
                <a:latin typeface="Arial"/>
                <a:cs typeface="Arial"/>
              </a:rPr>
              <a:t>l</a:t>
            </a:r>
            <a:r>
              <a:rPr dirty="0" sz="1500" spc="80">
                <a:solidFill>
                  <a:srgbClr val="4F5059"/>
                </a:solidFill>
                <a:latin typeface="Arial"/>
                <a:cs typeface="Arial"/>
              </a:rPr>
              <a:t>ty</a:t>
            </a:r>
            <a:endParaRPr sz="15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7754702" y="9236137"/>
            <a:ext cx="14668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4F5059"/>
                </a:solidFill>
                <a:latin typeface="Arial"/>
                <a:cs typeface="Arial"/>
              </a:rPr>
              <a:t>0</a:t>
            </a:r>
            <a:endParaRPr sz="15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5018143" y="9576593"/>
            <a:ext cx="18605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40">
                <a:solidFill>
                  <a:srgbClr val="C4C4D1"/>
                </a:solidFill>
                <a:latin typeface="Arial"/>
                <a:cs typeface="Arial"/>
              </a:rPr>
              <a:t>0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912316" y="2438401"/>
            <a:ext cx="0" cy="6827520"/>
          </a:xfrm>
          <a:custGeom>
            <a:avLst/>
            <a:gdLst/>
            <a:ahLst/>
            <a:cxnLst/>
            <a:rect l="l" t="t" r="r" b="b"/>
            <a:pathLst>
              <a:path w="0" h="6827520">
                <a:moveTo>
                  <a:pt x="0" y="0"/>
                </a:moveTo>
                <a:lnTo>
                  <a:pt x="1" y="6827046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90"/>
              <a:t>The</a:t>
            </a:r>
            <a:r>
              <a:rPr dirty="0" spc="-320"/>
              <a:t> </a:t>
            </a:r>
            <a:r>
              <a:rPr dirty="0" spc="-335"/>
              <a:t>OpenAI</a:t>
            </a:r>
            <a:r>
              <a:rPr dirty="0" spc="-305"/>
              <a:t> Playground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7686040" y="3021075"/>
            <a:ext cx="7023734" cy="4661535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3400" spc="-125">
                <a:solidFill>
                  <a:srgbClr val="FF1675"/>
                </a:solidFill>
                <a:latin typeface="Arial Black"/>
                <a:cs typeface="Arial Black"/>
              </a:rPr>
              <a:t>Web-</a:t>
            </a: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based</a:t>
            </a:r>
            <a:r>
              <a:rPr dirty="0" sz="3400" spc="-204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0">
                <a:solidFill>
                  <a:srgbClr val="FF1675"/>
                </a:solidFill>
                <a:latin typeface="Arial Black"/>
                <a:cs typeface="Arial Black"/>
              </a:rPr>
              <a:t>tool</a:t>
            </a:r>
            <a:endParaRPr sz="3400">
              <a:latin typeface="Arial Black"/>
              <a:cs typeface="Arial Black"/>
            </a:endParaRPr>
          </a:p>
          <a:p>
            <a:pPr marL="801370" indent="-432434">
              <a:lnSpc>
                <a:spcPct val="100000"/>
              </a:lnSpc>
              <a:spcBef>
                <a:spcPts val="815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Allows</a:t>
            </a:r>
            <a:r>
              <a:rPr dirty="0" sz="3400" spc="-12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you</a:t>
            </a:r>
            <a:r>
              <a:rPr dirty="0" sz="3400" spc="-12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40">
                <a:solidFill>
                  <a:srgbClr val="FF1675"/>
                </a:solidFill>
                <a:latin typeface="Arial"/>
                <a:cs typeface="Arial"/>
              </a:rPr>
              <a:t>to</a:t>
            </a:r>
            <a:r>
              <a:rPr dirty="0" sz="3400" spc="-12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00">
                <a:solidFill>
                  <a:srgbClr val="FF1675"/>
                </a:solidFill>
                <a:latin typeface="Arial"/>
                <a:cs typeface="Arial"/>
              </a:rPr>
              <a:t>test</a:t>
            </a:r>
            <a:r>
              <a:rPr dirty="0" sz="3400" spc="-114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45">
                <a:solidFill>
                  <a:srgbClr val="FF1675"/>
                </a:solidFill>
                <a:latin typeface="Arial"/>
                <a:cs typeface="Arial"/>
              </a:rPr>
              <a:t>prompts</a:t>
            </a:r>
            <a:endParaRPr sz="3400">
              <a:latin typeface="Arial"/>
              <a:cs typeface="Arial"/>
            </a:endParaRPr>
          </a:p>
          <a:p>
            <a:pPr marL="801370" indent="-432434">
              <a:lnSpc>
                <a:spcPct val="100000"/>
              </a:lnSpc>
              <a:spcBef>
                <a:spcPts val="935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dirty="0" sz="3400" spc="90">
                <a:solidFill>
                  <a:srgbClr val="FF1675"/>
                </a:solidFill>
                <a:latin typeface="Arial"/>
                <a:cs typeface="Arial"/>
              </a:rPr>
              <a:t>Get</a:t>
            </a:r>
            <a:r>
              <a:rPr dirty="0" sz="3400" spc="-7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familiar</a:t>
            </a:r>
            <a:r>
              <a:rPr dirty="0" sz="3400" spc="-7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25">
                <a:solidFill>
                  <a:srgbClr val="FF1675"/>
                </a:solidFill>
                <a:latin typeface="Arial"/>
                <a:cs typeface="Arial"/>
              </a:rPr>
              <a:t>with</a:t>
            </a:r>
            <a:r>
              <a:rPr dirty="0" sz="3400" spc="-7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8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25">
                <a:solidFill>
                  <a:srgbClr val="FF1675"/>
                </a:solidFill>
                <a:latin typeface="Arial"/>
                <a:cs typeface="Arial"/>
              </a:rPr>
              <a:t>API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15"/>
              </a:spcBef>
            </a:pPr>
            <a:r>
              <a:rPr dirty="0" sz="3400" spc="-395">
                <a:solidFill>
                  <a:srgbClr val="FF1675"/>
                </a:solidFill>
                <a:latin typeface="Arial Black"/>
                <a:cs typeface="Arial Black"/>
              </a:rPr>
              <a:t>Test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15">
                <a:solidFill>
                  <a:srgbClr val="FF1675"/>
                </a:solidFill>
                <a:latin typeface="Arial Black"/>
                <a:cs typeface="Arial Black"/>
              </a:rPr>
              <a:t>different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models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and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1675"/>
                </a:solidFill>
                <a:latin typeface="Arial Black"/>
                <a:cs typeface="Arial Black"/>
              </a:rPr>
              <a:t>settings</a:t>
            </a:r>
            <a:endParaRPr sz="3400">
              <a:latin typeface="Arial Black"/>
              <a:cs typeface="Arial Black"/>
            </a:endParaRPr>
          </a:p>
          <a:p>
            <a:pPr marL="801370" indent="-432434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Can</a:t>
            </a:r>
            <a:r>
              <a:rPr dirty="0" sz="3400" spc="-15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30">
                <a:solidFill>
                  <a:srgbClr val="FF1675"/>
                </a:solidFill>
                <a:latin typeface="Arial"/>
                <a:cs typeface="Arial"/>
              </a:rPr>
              <a:t>save</a:t>
            </a:r>
            <a:r>
              <a:rPr dirty="0" sz="3400" spc="-16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presets</a:t>
            </a:r>
            <a:endParaRPr sz="3400">
              <a:latin typeface="Arial"/>
              <a:cs typeface="Arial"/>
            </a:endParaRPr>
          </a:p>
          <a:p>
            <a:pPr marL="801370" indent="-432434">
              <a:lnSpc>
                <a:spcPct val="100000"/>
              </a:lnSpc>
              <a:spcBef>
                <a:spcPts val="935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Share</a:t>
            </a:r>
            <a:endParaRPr sz="3400">
              <a:latin typeface="Arial"/>
              <a:cs typeface="Arial"/>
            </a:endParaRPr>
          </a:p>
          <a:p>
            <a:pPr marL="801370" indent="-432434">
              <a:lnSpc>
                <a:spcPct val="100000"/>
              </a:lnSpc>
              <a:spcBef>
                <a:spcPts val="820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View</a:t>
            </a:r>
            <a:r>
              <a:rPr dirty="0" sz="3400" spc="-9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code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2" y="4848859"/>
            <a:ext cx="51739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30">
                <a:solidFill>
                  <a:srgbClr val="FF1675"/>
                </a:solidFill>
              </a:rPr>
              <a:t>The</a:t>
            </a:r>
            <a:r>
              <a:rPr dirty="0" sz="3600" spc="-254">
                <a:solidFill>
                  <a:srgbClr val="FF1675"/>
                </a:solidFill>
              </a:rPr>
              <a:t> </a:t>
            </a:r>
            <a:r>
              <a:rPr dirty="0" sz="3600" spc="-295">
                <a:solidFill>
                  <a:srgbClr val="FF1675"/>
                </a:solidFill>
              </a:rPr>
              <a:t>OpenAI</a:t>
            </a:r>
            <a:r>
              <a:rPr dirty="0" sz="3600" spc="-254">
                <a:solidFill>
                  <a:srgbClr val="FF1675"/>
                </a:solidFill>
              </a:rPr>
              <a:t> </a:t>
            </a:r>
            <a:r>
              <a:rPr dirty="0" sz="3600" spc="-285">
                <a:solidFill>
                  <a:srgbClr val="FF1675"/>
                </a:solidFill>
              </a:rPr>
              <a:t>Playground</a:t>
            </a:r>
            <a:endParaRPr sz="3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36064" y="3939540"/>
            <a:ext cx="9197975" cy="225171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475">
                <a:solidFill>
                  <a:srgbClr val="FFFFFF"/>
                </a:solidFill>
              </a:rPr>
              <a:t>Context</a:t>
            </a:r>
            <a:r>
              <a:rPr dirty="0" sz="8000" spc="-540">
                <a:solidFill>
                  <a:srgbClr val="FFFFFF"/>
                </a:solidFill>
              </a:rPr>
              <a:t> </a:t>
            </a:r>
            <a:r>
              <a:rPr dirty="0" sz="8000" spc="-650">
                <a:solidFill>
                  <a:srgbClr val="FFFFFF"/>
                </a:solidFill>
              </a:rPr>
              <a:t>is</a:t>
            </a:r>
            <a:r>
              <a:rPr dirty="0" sz="8000" spc="-540">
                <a:solidFill>
                  <a:srgbClr val="FFFFFF"/>
                </a:solidFill>
              </a:rPr>
              <a:t> </a:t>
            </a:r>
            <a:r>
              <a:rPr dirty="0" sz="8000" spc="-484">
                <a:solidFill>
                  <a:srgbClr val="FFFFFF"/>
                </a:solidFill>
              </a:rPr>
              <a:t>king!</a:t>
            </a:r>
            <a:endParaRPr sz="80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600" spc="-645">
                <a:solidFill>
                  <a:srgbClr val="FFFFFF"/>
                </a:solidFill>
              </a:rPr>
              <a:t>Use</a:t>
            </a:r>
            <a:r>
              <a:rPr dirty="0" sz="6600" spc="-445">
                <a:solidFill>
                  <a:srgbClr val="FFFFFF"/>
                </a:solidFill>
              </a:rPr>
              <a:t> </a:t>
            </a:r>
            <a:r>
              <a:rPr dirty="0" sz="6600" spc="-535">
                <a:solidFill>
                  <a:srgbClr val="FFFFFF"/>
                </a:solidFill>
              </a:rPr>
              <a:t>system</a:t>
            </a:r>
            <a:r>
              <a:rPr dirty="0" sz="6600" spc="-440">
                <a:solidFill>
                  <a:srgbClr val="FFFFFF"/>
                </a:solidFill>
              </a:rPr>
              <a:t> </a:t>
            </a:r>
            <a:r>
              <a:rPr dirty="0" sz="6600" spc="-570">
                <a:solidFill>
                  <a:srgbClr val="FFFFFF"/>
                </a:solidFill>
              </a:rPr>
              <a:t>messages!</a:t>
            </a:r>
            <a:endParaRPr sz="6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605020"/>
            <a:ext cx="949198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55"/>
              <a:t>Prompting</a:t>
            </a:r>
            <a:r>
              <a:rPr dirty="0" sz="6000" spc="-380"/>
              <a:t> </a:t>
            </a:r>
            <a:r>
              <a:rPr dirty="0" sz="6000" spc="-450"/>
              <a:t>Best</a:t>
            </a:r>
            <a:r>
              <a:rPr dirty="0" sz="6000" spc="-380"/>
              <a:t> </a:t>
            </a:r>
            <a:r>
              <a:rPr dirty="0" sz="6000" spc="-455"/>
              <a:t>Practices</a:t>
            </a:r>
            <a:endParaRPr sz="6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181347"/>
            <a:ext cx="12044045" cy="1765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6850"/>
              </a:lnSpc>
              <a:spcBef>
                <a:spcPts val="100"/>
              </a:spcBef>
            </a:pPr>
            <a:r>
              <a:rPr dirty="0" sz="6000" spc="-355"/>
              <a:t>Prompting</a:t>
            </a:r>
            <a:r>
              <a:rPr dirty="0" sz="6000" spc="-380"/>
              <a:t> </a:t>
            </a:r>
            <a:r>
              <a:rPr dirty="0" sz="6000" spc="-450"/>
              <a:t>Best</a:t>
            </a:r>
            <a:r>
              <a:rPr dirty="0" sz="6000" spc="-380"/>
              <a:t> </a:t>
            </a:r>
            <a:r>
              <a:rPr dirty="0" sz="6000" spc="-455"/>
              <a:t>Practices</a:t>
            </a:r>
            <a:endParaRPr sz="6000"/>
          </a:p>
          <a:p>
            <a:pPr marL="12700">
              <a:lnSpc>
                <a:spcPts val="6850"/>
              </a:lnSpc>
            </a:pPr>
            <a:r>
              <a:rPr dirty="0" sz="6000" spc="-630"/>
              <a:t>a.k.a.</a:t>
            </a:r>
            <a:r>
              <a:rPr dirty="0" sz="6000" spc="-395"/>
              <a:t> </a:t>
            </a:r>
            <a:r>
              <a:rPr dirty="0" sz="6000" spc="-290"/>
              <a:t>Crafting</a:t>
            </a:r>
            <a:r>
              <a:rPr dirty="0" sz="6000" spc="-385"/>
              <a:t> </a:t>
            </a:r>
            <a:r>
              <a:rPr dirty="0" sz="6000" spc="-300"/>
              <a:t>Effective</a:t>
            </a:r>
            <a:r>
              <a:rPr dirty="0" sz="6000" spc="-395"/>
              <a:t> </a:t>
            </a:r>
            <a:r>
              <a:rPr dirty="0" sz="6000" spc="-430"/>
              <a:t>Prompts</a:t>
            </a:r>
            <a:endParaRPr sz="6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072376" y="717213"/>
            <a:ext cx="0" cy="8879840"/>
          </a:xfrm>
          <a:custGeom>
            <a:avLst/>
            <a:gdLst/>
            <a:ahLst/>
            <a:cxnLst/>
            <a:rect l="l" t="t" r="r" b="b"/>
            <a:pathLst>
              <a:path w="0"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2823210" y="4373371"/>
            <a:ext cx="3633470" cy="14947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 indent="1207770">
              <a:lnSpc>
                <a:spcPct val="100800"/>
              </a:lnSpc>
              <a:spcBef>
                <a:spcPts val="50"/>
              </a:spcBef>
            </a:pPr>
            <a:r>
              <a:rPr dirty="0" sz="4800" spc="-455">
                <a:solidFill>
                  <a:srgbClr val="130F25"/>
                </a:solidFill>
                <a:latin typeface="Arial Black"/>
                <a:cs typeface="Arial Black"/>
              </a:rPr>
              <a:t>Be</a:t>
            </a:r>
            <a:r>
              <a:rPr dirty="0" sz="4800" spc="-3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4800" spc="-385">
                <a:solidFill>
                  <a:srgbClr val="130F25"/>
                </a:solidFill>
                <a:latin typeface="Arial Black"/>
                <a:cs typeface="Arial Black"/>
              </a:rPr>
              <a:t>clear </a:t>
            </a:r>
            <a:r>
              <a:rPr dirty="0" sz="4800" spc="-325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4800" spc="-320">
                <a:solidFill>
                  <a:srgbClr val="130F25"/>
                </a:solidFill>
                <a:latin typeface="Arial Black"/>
                <a:cs typeface="Arial Black"/>
              </a:rPr>
              <a:t> specific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86040" y="3106419"/>
            <a:ext cx="7439025" cy="13944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65">
                <a:solidFill>
                  <a:srgbClr val="FF1675"/>
                </a:solidFill>
              </a:rPr>
              <a:t>Clearly</a:t>
            </a:r>
            <a:r>
              <a:rPr dirty="0" sz="3400" spc="-229">
                <a:solidFill>
                  <a:srgbClr val="FF1675"/>
                </a:solidFill>
              </a:rPr>
              <a:t> </a:t>
            </a:r>
            <a:r>
              <a:rPr dirty="0" sz="3400" spc="-285">
                <a:solidFill>
                  <a:srgbClr val="FF1675"/>
                </a:solidFill>
              </a:rPr>
              <a:t>articulate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345">
                <a:solidFill>
                  <a:srgbClr val="FF1675"/>
                </a:solidFill>
              </a:rPr>
              <a:t>what</a:t>
            </a:r>
            <a:r>
              <a:rPr dirty="0" sz="3400" spc="-235">
                <a:solidFill>
                  <a:srgbClr val="FF1675"/>
                </a:solidFill>
              </a:rPr>
              <a:t> you</a:t>
            </a:r>
            <a:r>
              <a:rPr dirty="0" sz="3400" spc="-240">
                <a:solidFill>
                  <a:srgbClr val="FF1675"/>
                </a:solidFill>
              </a:rPr>
              <a:t> </a:t>
            </a:r>
            <a:r>
              <a:rPr dirty="0" sz="3400" spc="-355">
                <a:solidFill>
                  <a:srgbClr val="FF1675"/>
                </a:solidFill>
              </a:rPr>
              <a:t>want</a:t>
            </a:r>
            <a:endParaRPr sz="3400"/>
          </a:p>
          <a:p>
            <a:pPr marL="12700">
              <a:lnSpc>
                <a:spcPct val="100000"/>
              </a:lnSpc>
              <a:spcBef>
                <a:spcPts val="2615"/>
              </a:spcBef>
            </a:pPr>
            <a:r>
              <a:rPr dirty="0" sz="3400" spc="-290">
                <a:solidFill>
                  <a:srgbClr val="FF1675"/>
                </a:solidFill>
              </a:rPr>
              <a:t>Avoid</a:t>
            </a:r>
            <a:r>
              <a:rPr dirty="0" sz="3400" spc="-240">
                <a:solidFill>
                  <a:srgbClr val="FF1675"/>
                </a:solidFill>
              </a:rPr>
              <a:t> </a:t>
            </a:r>
            <a:r>
              <a:rPr dirty="0" sz="3400" spc="-275">
                <a:solidFill>
                  <a:srgbClr val="FF1675"/>
                </a:solidFill>
              </a:rPr>
              <a:t>vague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45">
                <a:solidFill>
                  <a:srgbClr val="FF1675"/>
                </a:solidFill>
              </a:rPr>
              <a:t>or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95">
                <a:solidFill>
                  <a:srgbClr val="FF1675"/>
                </a:solidFill>
              </a:rPr>
              <a:t>ambiguous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90">
                <a:solidFill>
                  <a:srgbClr val="FF1675"/>
                </a:solidFill>
              </a:rPr>
              <a:t>language</a:t>
            </a:r>
            <a:endParaRPr sz="3400"/>
          </a:p>
        </p:txBody>
      </p:sp>
      <p:sp>
        <p:nvSpPr>
          <p:cNvPr id="5" name="object 5" descr=""/>
          <p:cNvSpPr txBox="1"/>
          <p:nvPr/>
        </p:nvSpPr>
        <p:spPr>
          <a:xfrm>
            <a:off x="7682865" y="4593844"/>
            <a:ext cx="9432925" cy="2561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04545" indent="-432434">
              <a:lnSpc>
                <a:spcPct val="100000"/>
              </a:lnSpc>
              <a:spcBef>
                <a:spcPts val="10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 spc="-45" i="1">
                <a:solidFill>
                  <a:srgbClr val="FF1675"/>
                </a:solidFill>
                <a:latin typeface="Arial"/>
                <a:cs typeface="Arial"/>
              </a:rPr>
              <a:t>Tell</a:t>
            </a:r>
            <a:r>
              <a:rPr dirty="0" sz="3400" spc="-145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i="1">
                <a:solidFill>
                  <a:srgbClr val="FF1675"/>
                </a:solidFill>
                <a:latin typeface="Arial"/>
                <a:cs typeface="Arial"/>
              </a:rPr>
              <a:t>me</a:t>
            </a:r>
            <a:r>
              <a:rPr dirty="0" sz="3400" spc="-140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05" i="1">
                <a:solidFill>
                  <a:srgbClr val="FF1675"/>
                </a:solidFill>
                <a:latin typeface="Arial"/>
                <a:cs typeface="Arial"/>
              </a:rPr>
              <a:t>about</a:t>
            </a:r>
            <a:r>
              <a:rPr dirty="0" sz="3400" spc="-135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20" i="1">
                <a:solidFill>
                  <a:srgbClr val="FF1675"/>
                </a:solidFill>
                <a:latin typeface="Arial"/>
                <a:cs typeface="Arial"/>
              </a:rPr>
              <a:t>dogs</a:t>
            </a:r>
            <a:endParaRPr sz="3400">
              <a:latin typeface="Arial"/>
              <a:cs typeface="Arial"/>
            </a:endParaRPr>
          </a:p>
          <a:p>
            <a:pPr marL="12700" marR="1108710" indent="3175">
              <a:lnSpc>
                <a:spcPct val="100600"/>
              </a:lnSpc>
              <a:spcBef>
                <a:spcPts val="2685"/>
              </a:spcBef>
            </a:pP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Specify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type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1675"/>
                </a:solidFill>
                <a:latin typeface="Arial Black"/>
                <a:cs typeface="Arial Black"/>
              </a:rPr>
              <a:t>of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information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or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1675"/>
                </a:solidFill>
                <a:latin typeface="Arial Black"/>
                <a:cs typeface="Arial Black"/>
              </a:rPr>
              <a:t>action 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you're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looking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">
                <a:solidFill>
                  <a:srgbClr val="FF1675"/>
                </a:solidFill>
                <a:latin typeface="Arial Black"/>
                <a:cs typeface="Arial Black"/>
              </a:rPr>
              <a:t>for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915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 i="1">
                <a:solidFill>
                  <a:srgbClr val="FF1675"/>
                </a:solidFill>
                <a:latin typeface="Arial"/>
                <a:cs typeface="Arial"/>
              </a:rPr>
              <a:t>What</a:t>
            </a:r>
            <a:r>
              <a:rPr dirty="0" sz="3400" spc="-10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i="1">
                <a:solidFill>
                  <a:srgbClr val="FF1675"/>
                </a:solidFill>
                <a:latin typeface="Arial"/>
                <a:cs typeface="Arial"/>
              </a:rPr>
              <a:t>are</a:t>
            </a:r>
            <a:r>
              <a:rPr dirty="0" sz="3400" spc="-20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 i="1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20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i="1">
                <a:solidFill>
                  <a:srgbClr val="FF1675"/>
                </a:solidFill>
                <a:latin typeface="Arial"/>
                <a:cs typeface="Arial"/>
              </a:rPr>
              <a:t>most</a:t>
            </a:r>
            <a:r>
              <a:rPr dirty="0" sz="3400" spc="-5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i="1">
                <a:solidFill>
                  <a:srgbClr val="FF1675"/>
                </a:solidFill>
                <a:latin typeface="Arial"/>
                <a:cs typeface="Arial"/>
              </a:rPr>
              <a:t>common</a:t>
            </a:r>
            <a:r>
              <a:rPr dirty="0" sz="3400" spc="-10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i="1">
                <a:solidFill>
                  <a:srgbClr val="FF1675"/>
                </a:solidFill>
                <a:latin typeface="Arial"/>
                <a:cs typeface="Arial"/>
              </a:rPr>
              <a:t>breeds</a:t>
            </a:r>
            <a:r>
              <a:rPr dirty="0" sz="3400" spc="-15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5" i="1">
                <a:solidFill>
                  <a:srgbClr val="FF1675"/>
                </a:solidFill>
                <a:latin typeface="Arial"/>
                <a:cs typeface="Arial"/>
              </a:rPr>
              <a:t>of</a:t>
            </a:r>
            <a:r>
              <a:rPr dirty="0" sz="3400" spc="-25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 i="1">
                <a:solidFill>
                  <a:srgbClr val="FF1675"/>
                </a:solidFill>
                <a:latin typeface="Arial"/>
                <a:cs typeface="Arial"/>
              </a:rPr>
              <a:t>dogs?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960183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90"/>
              <a:t>Understanding</a:t>
            </a:r>
            <a:r>
              <a:rPr dirty="0" sz="6000" spc="-365"/>
              <a:t> Prompting</a:t>
            </a:r>
            <a:endParaRPr sz="6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072376" y="717213"/>
            <a:ext cx="0" cy="8879840"/>
          </a:xfrm>
          <a:custGeom>
            <a:avLst/>
            <a:gdLst/>
            <a:ahLst/>
            <a:cxnLst/>
            <a:rect l="l" t="t" r="r" b="b"/>
            <a:pathLst>
              <a:path w="0"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3067050" y="4373371"/>
            <a:ext cx="3388995" cy="14947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651510" marR="5080" indent="-638810">
              <a:lnSpc>
                <a:spcPct val="100800"/>
              </a:lnSpc>
              <a:spcBef>
                <a:spcPts val="50"/>
              </a:spcBef>
            </a:pPr>
            <a:r>
              <a:rPr dirty="0" sz="4800" spc="-470">
                <a:solidFill>
                  <a:srgbClr val="130F25"/>
                </a:solidFill>
                <a:latin typeface="Arial Black"/>
                <a:cs typeface="Arial Black"/>
              </a:rPr>
              <a:t>Use</a:t>
            </a:r>
            <a:r>
              <a:rPr dirty="0" sz="4800" spc="-3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4800" spc="-345">
                <a:solidFill>
                  <a:srgbClr val="130F25"/>
                </a:solidFill>
                <a:latin typeface="Arial Black"/>
                <a:cs typeface="Arial Black"/>
              </a:rPr>
              <a:t>natural </a:t>
            </a:r>
            <a:r>
              <a:rPr dirty="0" sz="4800" spc="-355">
                <a:solidFill>
                  <a:srgbClr val="130F25"/>
                </a:solidFill>
                <a:latin typeface="Arial Black"/>
                <a:cs typeface="Arial Black"/>
              </a:rPr>
              <a:t>language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82865" y="3481323"/>
            <a:ext cx="8213090" cy="1049655"/>
          </a:xfrm>
          <a:prstGeom prst="rect"/>
        </p:spPr>
        <p:txBody>
          <a:bodyPr wrap="square" lIns="0" tIns="38735" rIns="0" bIns="0" rtlCol="0" vert="horz">
            <a:spAutoFit/>
          </a:bodyPr>
          <a:lstStyle/>
          <a:p>
            <a:pPr marL="12700" marR="5080" indent="3175">
              <a:lnSpc>
                <a:spcPts val="3979"/>
              </a:lnSpc>
              <a:spcBef>
                <a:spcPts val="305"/>
              </a:spcBef>
            </a:pPr>
            <a:r>
              <a:rPr dirty="0" sz="3400" spc="-250">
                <a:solidFill>
                  <a:srgbClr val="FF1675"/>
                </a:solidFill>
              </a:rPr>
              <a:t>Write</a:t>
            </a:r>
            <a:r>
              <a:rPr dirty="0" sz="3400" spc="-240">
                <a:solidFill>
                  <a:srgbClr val="FF1675"/>
                </a:solidFill>
              </a:rPr>
              <a:t> </a:t>
            </a:r>
            <a:r>
              <a:rPr dirty="0" sz="3400" spc="-285">
                <a:solidFill>
                  <a:srgbClr val="FF1675"/>
                </a:solidFill>
              </a:rPr>
              <a:t>prompts</a:t>
            </a:r>
            <a:r>
              <a:rPr dirty="0" sz="3400" spc="-240">
                <a:solidFill>
                  <a:srgbClr val="FF1675"/>
                </a:solidFill>
              </a:rPr>
              <a:t> in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90">
                <a:solidFill>
                  <a:srgbClr val="FF1675"/>
                </a:solidFill>
              </a:rPr>
              <a:t>natural,</a:t>
            </a:r>
            <a:r>
              <a:rPr dirty="0" sz="3400" spc="-229">
                <a:solidFill>
                  <a:srgbClr val="FF1675"/>
                </a:solidFill>
              </a:rPr>
              <a:t> </a:t>
            </a:r>
            <a:r>
              <a:rPr dirty="0" sz="3400" spc="-295">
                <a:solidFill>
                  <a:srgbClr val="FF1675"/>
                </a:solidFill>
              </a:rPr>
              <a:t>conversational </a:t>
            </a:r>
            <a:r>
              <a:rPr dirty="0" sz="3400" spc="-280">
                <a:solidFill>
                  <a:srgbClr val="FF1675"/>
                </a:solidFill>
              </a:rPr>
              <a:t>language</a:t>
            </a:r>
            <a:r>
              <a:rPr dirty="0" sz="3400" spc="-240">
                <a:solidFill>
                  <a:srgbClr val="FF1675"/>
                </a:solidFill>
              </a:rPr>
              <a:t> </a:t>
            </a:r>
            <a:r>
              <a:rPr dirty="0" sz="3400" spc="-254">
                <a:solidFill>
                  <a:srgbClr val="FF1675"/>
                </a:solidFill>
              </a:rPr>
              <a:t>that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409">
                <a:solidFill>
                  <a:srgbClr val="FF1675"/>
                </a:solidFill>
              </a:rPr>
              <a:t>a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305">
                <a:solidFill>
                  <a:srgbClr val="FF1675"/>
                </a:solidFill>
              </a:rPr>
              <a:t>human</a:t>
            </a:r>
            <a:r>
              <a:rPr dirty="0" sz="3400" spc="-229">
                <a:solidFill>
                  <a:srgbClr val="FF1675"/>
                </a:solidFill>
              </a:rPr>
              <a:t> </a:t>
            </a:r>
            <a:r>
              <a:rPr dirty="0" sz="3400" spc="-290">
                <a:solidFill>
                  <a:srgbClr val="FF1675"/>
                </a:solidFill>
              </a:rPr>
              <a:t>would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335">
                <a:solidFill>
                  <a:srgbClr val="FF1675"/>
                </a:solidFill>
              </a:rPr>
              <a:t>use</a:t>
            </a:r>
            <a:endParaRPr sz="3400"/>
          </a:p>
        </p:txBody>
      </p:sp>
      <p:sp>
        <p:nvSpPr>
          <p:cNvPr id="5" name="object 5" descr=""/>
          <p:cNvSpPr txBox="1"/>
          <p:nvPr/>
        </p:nvSpPr>
        <p:spPr>
          <a:xfrm>
            <a:off x="7682865" y="4852923"/>
            <a:ext cx="8511540" cy="1927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Avoid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FF1675"/>
                </a:solidFill>
                <a:latin typeface="Arial Black"/>
                <a:cs typeface="Arial Black"/>
              </a:rPr>
              <a:t>overly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technical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or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formal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language</a:t>
            </a:r>
            <a:endParaRPr sz="3400">
              <a:latin typeface="Arial Black"/>
              <a:cs typeface="Arial Black"/>
            </a:endParaRPr>
          </a:p>
          <a:p>
            <a:pPr marL="12700" marR="396240" indent="3175">
              <a:lnSpc>
                <a:spcPct val="100600"/>
              </a:lnSpc>
              <a:spcBef>
                <a:spcPts val="2685"/>
              </a:spcBef>
            </a:pPr>
            <a:r>
              <a:rPr dirty="0" sz="3400" spc="-350">
                <a:solidFill>
                  <a:srgbClr val="FF1675"/>
                </a:solidFill>
                <a:latin typeface="Arial Black"/>
                <a:cs typeface="Arial Black"/>
              </a:rPr>
              <a:t>Frame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questions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25">
                <a:solidFill>
                  <a:srgbClr val="FF1675"/>
                </a:solidFill>
                <a:latin typeface="Arial Black"/>
                <a:cs typeface="Arial Black"/>
              </a:rPr>
              <a:t>as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1675"/>
                </a:solidFill>
                <a:latin typeface="Arial Black"/>
                <a:cs typeface="Arial Black"/>
              </a:rPr>
              <a:t>if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you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40">
                <a:solidFill>
                  <a:srgbClr val="FF1675"/>
                </a:solidFill>
                <a:latin typeface="Arial Black"/>
                <a:cs typeface="Arial Black"/>
              </a:rPr>
              <a:t>were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40">
                <a:solidFill>
                  <a:srgbClr val="FF1675"/>
                </a:solidFill>
                <a:latin typeface="Arial Black"/>
                <a:cs typeface="Arial Black"/>
              </a:rPr>
              <a:t>asking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59">
                <a:solidFill>
                  <a:srgbClr val="FF1675"/>
                </a:solidFill>
                <a:latin typeface="Arial Black"/>
                <a:cs typeface="Arial Black"/>
              </a:rPr>
              <a:t>a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knowledgeable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friend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1675"/>
                </a:solidFill>
                <a:latin typeface="Arial Black"/>
                <a:cs typeface="Arial Black"/>
              </a:rPr>
              <a:t>for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0">
                <a:solidFill>
                  <a:srgbClr val="FF1675"/>
                </a:solidFill>
                <a:latin typeface="Arial Black"/>
                <a:cs typeface="Arial Black"/>
              </a:rPr>
              <a:t>help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072376" y="717213"/>
            <a:ext cx="0" cy="8879840"/>
          </a:xfrm>
          <a:custGeom>
            <a:avLst/>
            <a:gdLst/>
            <a:ahLst/>
            <a:cxnLst/>
            <a:rect l="l" t="t" r="r" b="b"/>
            <a:pathLst>
              <a:path w="0"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4129087" y="4373371"/>
            <a:ext cx="2327275" cy="14947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 indent="38735">
              <a:lnSpc>
                <a:spcPct val="100800"/>
              </a:lnSpc>
              <a:spcBef>
                <a:spcPts val="50"/>
              </a:spcBef>
            </a:pPr>
            <a:r>
              <a:rPr dirty="0" sz="4800" spc="-295">
                <a:solidFill>
                  <a:srgbClr val="130F25"/>
                </a:solidFill>
                <a:latin typeface="Arial Black"/>
                <a:cs typeface="Arial Black"/>
              </a:rPr>
              <a:t>Provide </a:t>
            </a:r>
            <a:r>
              <a:rPr dirty="0" sz="4800" spc="-330">
                <a:solidFill>
                  <a:srgbClr val="130F25"/>
                </a:solidFill>
                <a:latin typeface="Arial Black"/>
                <a:cs typeface="Arial Black"/>
              </a:rPr>
              <a:t>context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86040" y="2847339"/>
            <a:ext cx="819023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60">
                <a:solidFill>
                  <a:srgbClr val="FF1675"/>
                </a:solidFill>
              </a:rPr>
              <a:t>Include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65">
                <a:solidFill>
                  <a:srgbClr val="FF1675"/>
                </a:solidFill>
              </a:rPr>
              <a:t>relevant</a:t>
            </a:r>
            <a:r>
              <a:rPr dirty="0" sz="3400" spc="-229">
                <a:solidFill>
                  <a:srgbClr val="FF1675"/>
                </a:solidFill>
              </a:rPr>
              <a:t> </a:t>
            </a:r>
            <a:r>
              <a:rPr dirty="0" sz="3400" spc="-275">
                <a:solidFill>
                  <a:srgbClr val="FF1675"/>
                </a:solidFill>
              </a:rPr>
              <a:t>context</a:t>
            </a:r>
            <a:r>
              <a:rPr dirty="0" sz="3400" spc="-229">
                <a:solidFill>
                  <a:srgbClr val="FF1675"/>
                </a:solidFill>
              </a:rPr>
              <a:t> </a:t>
            </a:r>
            <a:r>
              <a:rPr dirty="0" sz="3400" spc="-240">
                <a:solidFill>
                  <a:srgbClr val="FF1675"/>
                </a:solidFill>
              </a:rPr>
              <a:t>in</a:t>
            </a:r>
            <a:r>
              <a:rPr dirty="0" sz="3400" spc="-225">
                <a:solidFill>
                  <a:srgbClr val="FF1675"/>
                </a:solidFill>
              </a:rPr>
              <a:t> </a:t>
            </a:r>
            <a:r>
              <a:rPr dirty="0" sz="3400" spc="-245">
                <a:solidFill>
                  <a:srgbClr val="FF1675"/>
                </a:solidFill>
              </a:rPr>
              <a:t>your</a:t>
            </a:r>
            <a:r>
              <a:rPr dirty="0" sz="3400" spc="-229">
                <a:solidFill>
                  <a:srgbClr val="FF1675"/>
                </a:solidFill>
              </a:rPr>
              <a:t> </a:t>
            </a:r>
            <a:r>
              <a:rPr dirty="0" sz="3400" spc="-265">
                <a:solidFill>
                  <a:srgbClr val="FF1675"/>
                </a:solidFill>
              </a:rPr>
              <a:t>prompt</a:t>
            </a:r>
            <a:endParaRPr sz="3400"/>
          </a:p>
        </p:txBody>
      </p:sp>
      <p:sp>
        <p:nvSpPr>
          <p:cNvPr id="5" name="object 5" descr=""/>
          <p:cNvSpPr txBox="1"/>
          <p:nvPr/>
        </p:nvSpPr>
        <p:spPr>
          <a:xfrm>
            <a:off x="7682865" y="3697732"/>
            <a:ext cx="9513570" cy="37077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2203450" indent="3175">
              <a:lnSpc>
                <a:spcPct val="100600"/>
              </a:lnSpc>
              <a:spcBef>
                <a:spcPts val="75"/>
              </a:spcBef>
            </a:pPr>
            <a:r>
              <a:rPr dirty="0" sz="3400" spc="-310">
                <a:solidFill>
                  <a:srgbClr val="FF1675"/>
                </a:solidFill>
                <a:latin typeface="Arial Black"/>
                <a:cs typeface="Arial Black"/>
              </a:rPr>
              <a:t>Explain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situation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or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background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information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 spc="50">
                <a:solidFill>
                  <a:srgbClr val="FF1675"/>
                </a:solidFill>
                <a:latin typeface="Arial"/>
                <a:cs typeface="Arial"/>
              </a:rPr>
              <a:t>If</a:t>
            </a:r>
            <a:r>
              <a:rPr dirty="0" sz="3400" spc="-1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necessary</a:t>
            </a:r>
            <a:endParaRPr sz="34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2735"/>
              </a:spcBef>
            </a:pP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If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conversation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55">
                <a:solidFill>
                  <a:srgbClr val="FF1675"/>
                </a:solidFill>
                <a:latin typeface="Arial Black"/>
                <a:cs typeface="Arial Black"/>
              </a:rPr>
              <a:t>has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history</a:t>
            </a:r>
            <a:endParaRPr sz="3400">
              <a:latin typeface="Arial Black"/>
              <a:cs typeface="Arial Black"/>
            </a:endParaRPr>
          </a:p>
          <a:p>
            <a:pPr marL="805180" marR="5080" indent="-433070">
              <a:lnSpc>
                <a:spcPts val="4010"/>
              </a:lnSpc>
              <a:spcBef>
                <a:spcPts val="1080"/>
              </a:spcBef>
              <a:buFont typeface="Lucida Sans Unicode"/>
              <a:buChar char="-"/>
              <a:tabLst>
                <a:tab pos="805180" algn="l"/>
              </a:tabLst>
            </a:pP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Refer</a:t>
            </a:r>
            <a:r>
              <a:rPr dirty="0" sz="3400" spc="-6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back</a:t>
            </a:r>
            <a:r>
              <a:rPr dirty="0" sz="3400" spc="-5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40">
                <a:solidFill>
                  <a:srgbClr val="FF1675"/>
                </a:solidFill>
                <a:latin typeface="Arial"/>
                <a:cs typeface="Arial"/>
              </a:rPr>
              <a:t>to</a:t>
            </a:r>
            <a:r>
              <a:rPr dirty="0" sz="3400" spc="-5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previous</a:t>
            </a:r>
            <a:r>
              <a:rPr dirty="0" sz="3400" spc="-5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60">
                <a:solidFill>
                  <a:srgbClr val="FF1675"/>
                </a:solidFill>
                <a:latin typeface="Arial"/>
                <a:cs typeface="Arial"/>
              </a:rPr>
              <a:t>messages </a:t>
            </a:r>
            <a:r>
              <a:rPr dirty="0" sz="3400" spc="140">
                <a:solidFill>
                  <a:srgbClr val="FF1675"/>
                </a:solidFill>
                <a:latin typeface="Arial"/>
                <a:cs typeface="Arial"/>
              </a:rPr>
              <a:t>to</a:t>
            </a:r>
            <a:r>
              <a:rPr dirty="0" sz="3400" spc="-5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maintain </a:t>
            </a:r>
            <a:r>
              <a:rPr dirty="0" sz="3400" spc="130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114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90">
                <a:solidFill>
                  <a:srgbClr val="FF1675"/>
                </a:solidFill>
                <a:latin typeface="Arial"/>
                <a:cs typeface="Arial"/>
              </a:rPr>
              <a:t>context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072376" y="717213"/>
            <a:ext cx="0" cy="8879840"/>
          </a:xfrm>
          <a:custGeom>
            <a:avLst/>
            <a:gdLst/>
            <a:ahLst/>
            <a:cxnLst/>
            <a:rect l="l" t="t" r="r" b="b"/>
            <a:pathLst>
              <a:path w="0"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580197" y="4373371"/>
            <a:ext cx="4876165" cy="1494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100"/>
              </a:spcBef>
            </a:pPr>
            <a:r>
              <a:rPr dirty="0" sz="4800" spc="-535">
                <a:solidFill>
                  <a:srgbClr val="130F25"/>
                </a:solidFill>
                <a:latin typeface="Arial Black"/>
                <a:cs typeface="Arial Black"/>
              </a:rPr>
              <a:t>Ask</a:t>
            </a:r>
            <a:r>
              <a:rPr dirty="0" sz="4800" spc="-27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4800" spc="-130">
                <a:solidFill>
                  <a:srgbClr val="130F25"/>
                </a:solidFill>
                <a:latin typeface="Arial Black"/>
                <a:cs typeface="Arial Black"/>
              </a:rPr>
              <a:t>open-</a:t>
            </a:r>
            <a:r>
              <a:rPr dirty="0" sz="4800" spc="-300">
                <a:solidFill>
                  <a:srgbClr val="130F25"/>
                </a:solidFill>
                <a:latin typeface="Arial Black"/>
                <a:cs typeface="Arial Black"/>
              </a:rPr>
              <a:t>ended</a:t>
            </a:r>
            <a:endParaRPr sz="4800">
              <a:latin typeface="Arial Black"/>
              <a:cs typeface="Arial Black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4800" spc="-320">
                <a:solidFill>
                  <a:srgbClr val="130F25"/>
                </a:solidFill>
                <a:latin typeface="Arial Black"/>
                <a:cs typeface="Arial Black"/>
              </a:rPr>
              <a:t>questions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82865" y="2789427"/>
            <a:ext cx="8266430" cy="1052830"/>
          </a:xfrm>
          <a:prstGeom prst="rect"/>
        </p:spPr>
        <p:txBody>
          <a:bodyPr wrap="square" lIns="0" tIns="33655" rIns="0" bIns="0" rtlCol="0" vert="horz">
            <a:spAutoFit/>
          </a:bodyPr>
          <a:lstStyle/>
          <a:p>
            <a:pPr marL="12700" marR="5080" indent="3175">
              <a:lnSpc>
                <a:spcPts val="4010"/>
              </a:lnSpc>
              <a:spcBef>
                <a:spcPts val="265"/>
              </a:spcBef>
            </a:pPr>
            <a:r>
              <a:rPr dirty="0" sz="3400" spc="-270">
                <a:solidFill>
                  <a:srgbClr val="FF1675"/>
                </a:solidFill>
              </a:rPr>
              <a:t>Encourage</a:t>
            </a:r>
            <a:r>
              <a:rPr dirty="0" sz="3400" spc="-245">
                <a:solidFill>
                  <a:srgbClr val="FF1675"/>
                </a:solidFill>
              </a:rPr>
              <a:t> </a:t>
            </a:r>
            <a:r>
              <a:rPr dirty="0" sz="3400" spc="-260">
                <a:solidFill>
                  <a:srgbClr val="FF1675"/>
                </a:solidFill>
              </a:rPr>
              <a:t>detailed</a:t>
            </a:r>
            <a:r>
              <a:rPr dirty="0" sz="3400" spc="-240">
                <a:solidFill>
                  <a:srgbClr val="FF1675"/>
                </a:solidFill>
              </a:rPr>
              <a:t> </a:t>
            </a:r>
            <a:r>
              <a:rPr dirty="0" sz="3400" spc="-305">
                <a:solidFill>
                  <a:srgbClr val="FF1675"/>
                </a:solidFill>
              </a:rPr>
              <a:t>responses</a:t>
            </a:r>
            <a:r>
              <a:rPr dirty="0" sz="3400" spc="-240">
                <a:solidFill>
                  <a:srgbClr val="FF1675"/>
                </a:solidFill>
              </a:rPr>
              <a:t> </a:t>
            </a:r>
            <a:r>
              <a:rPr dirty="0" sz="3400" spc="-225">
                <a:solidFill>
                  <a:srgbClr val="FF1675"/>
                </a:solidFill>
              </a:rPr>
              <a:t>by</a:t>
            </a:r>
            <a:r>
              <a:rPr dirty="0" sz="3400" spc="-240">
                <a:solidFill>
                  <a:srgbClr val="FF1675"/>
                </a:solidFill>
              </a:rPr>
              <a:t> </a:t>
            </a:r>
            <a:r>
              <a:rPr dirty="0" sz="3400" spc="-350">
                <a:solidFill>
                  <a:srgbClr val="FF1675"/>
                </a:solidFill>
              </a:rPr>
              <a:t>asking </a:t>
            </a:r>
            <a:r>
              <a:rPr dirty="0" sz="3400" spc="-130">
                <a:solidFill>
                  <a:srgbClr val="FF1675"/>
                </a:solidFill>
              </a:rPr>
              <a:t>open-</a:t>
            </a:r>
            <a:r>
              <a:rPr dirty="0" sz="3400" spc="-225">
                <a:solidFill>
                  <a:srgbClr val="FF1675"/>
                </a:solidFill>
              </a:rPr>
              <a:t>ended</a:t>
            </a:r>
            <a:r>
              <a:rPr dirty="0" sz="3400" spc="-200">
                <a:solidFill>
                  <a:srgbClr val="FF1675"/>
                </a:solidFill>
              </a:rPr>
              <a:t> </a:t>
            </a:r>
            <a:r>
              <a:rPr dirty="0" sz="3400" spc="-275">
                <a:solidFill>
                  <a:srgbClr val="FF1675"/>
                </a:solidFill>
              </a:rPr>
              <a:t>questions</a:t>
            </a:r>
            <a:endParaRPr sz="3400"/>
          </a:p>
        </p:txBody>
      </p:sp>
      <p:sp>
        <p:nvSpPr>
          <p:cNvPr id="5" name="object 5" descr=""/>
          <p:cNvSpPr txBox="1"/>
          <p:nvPr/>
        </p:nvSpPr>
        <p:spPr>
          <a:xfrm>
            <a:off x="7686040" y="3932428"/>
            <a:ext cx="8990330" cy="3528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01370" indent="-432434">
              <a:lnSpc>
                <a:spcPct val="100000"/>
              </a:lnSpc>
              <a:spcBef>
                <a:spcPts val="100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dirty="0" sz="3400" spc="70">
                <a:solidFill>
                  <a:srgbClr val="FF1675"/>
                </a:solidFill>
                <a:latin typeface="Arial"/>
                <a:cs typeface="Arial"/>
              </a:rPr>
              <a:t>Can't</a:t>
            </a:r>
            <a:r>
              <a:rPr dirty="0" sz="3400" spc="-10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80">
                <a:solidFill>
                  <a:srgbClr val="FF1675"/>
                </a:solidFill>
                <a:latin typeface="Arial"/>
                <a:cs typeface="Arial"/>
              </a:rPr>
              <a:t>be</a:t>
            </a:r>
            <a:r>
              <a:rPr dirty="0" sz="3400" spc="-1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answered</a:t>
            </a:r>
            <a:r>
              <a:rPr dirty="0" sz="3400" spc="-10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25">
                <a:solidFill>
                  <a:srgbClr val="FF1675"/>
                </a:solidFill>
                <a:latin typeface="Arial"/>
                <a:cs typeface="Arial"/>
              </a:rPr>
              <a:t>with</a:t>
            </a:r>
            <a:r>
              <a:rPr dirty="0" sz="3400" spc="-10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a</a:t>
            </a:r>
            <a:r>
              <a:rPr dirty="0" sz="3400" spc="-10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simple</a:t>
            </a:r>
            <a:r>
              <a:rPr dirty="0" sz="3400" spc="-1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i="1">
                <a:solidFill>
                  <a:srgbClr val="FF1675"/>
                </a:solidFill>
                <a:latin typeface="Arial"/>
                <a:cs typeface="Arial"/>
              </a:rPr>
              <a:t>yes</a:t>
            </a:r>
            <a:r>
              <a:rPr dirty="0" sz="3400" spc="-105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or</a:t>
            </a:r>
            <a:r>
              <a:rPr dirty="0" sz="3400" spc="-10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35" i="1">
                <a:solidFill>
                  <a:srgbClr val="FF1675"/>
                </a:solidFill>
                <a:latin typeface="Arial"/>
                <a:cs typeface="Arial"/>
              </a:rPr>
              <a:t>no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35"/>
              </a:spcBef>
            </a:pP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For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45">
                <a:solidFill>
                  <a:srgbClr val="FF1675"/>
                </a:solidFill>
                <a:latin typeface="Arial Black"/>
                <a:cs typeface="Arial Black"/>
              </a:rPr>
              <a:t>example,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1675"/>
                </a:solidFill>
                <a:latin typeface="Arial Black"/>
                <a:cs typeface="Arial Black"/>
              </a:rPr>
              <a:t>instead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1675"/>
                </a:solidFill>
                <a:latin typeface="Arial Black"/>
                <a:cs typeface="Arial Black"/>
              </a:rPr>
              <a:t>of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50">
                <a:solidFill>
                  <a:srgbClr val="FF1675"/>
                </a:solidFill>
                <a:latin typeface="Arial Black"/>
                <a:cs typeface="Arial Black"/>
              </a:rPr>
              <a:t>asking</a:t>
            </a:r>
            <a:endParaRPr sz="3400">
              <a:latin typeface="Arial Black"/>
              <a:cs typeface="Arial Black"/>
            </a:endParaRPr>
          </a:p>
          <a:p>
            <a:pPr marL="801370" indent="-432434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dirty="0" sz="3400" spc="-45" i="1">
                <a:solidFill>
                  <a:srgbClr val="FF1675"/>
                </a:solidFill>
                <a:latin typeface="Arial"/>
                <a:cs typeface="Arial"/>
              </a:rPr>
              <a:t>Is</a:t>
            </a:r>
            <a:r>
              <a:rPr dirty="0" sz="3400" spc="-150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75" i="1">
                <a:solidFill>
                  <a:srgbClr val="FF1675"/>
                </a:solidFill>
                <a:latin typeface="Arial"/>
                <a:cs typeface="Arial"/>
              </a:rPr>
              <a:t>it</a:t>
            </a:r>
            <a:r>
              <a:rPr dirty="0" sz="3400" spc="-140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 i="1">
                <a:solidFill>
                  <a:srgbClr val="FF1675"/>
                </a:solidFill>
                <a:latin typeface="Arial"/>
                <a:cs typeface="Arial"/>
              </a:rPr>
              <a:t>raining?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15"/>
              </a:spcBef>
            </a:pPr>
            <a:r>
              <a:rPr dirty="0" sz="3400" spc="-400">
                <a:solidFill>
                  <a:srgbClr val="FF1675"/>
                </a:solidFill>
                <a:latin typeface="Arial Black"/>
                <a:cs typeface="Arial Black"/>
              </a:rPr>
              <a:t>You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can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35">
                <a:solidFill>
                  <a:srgbClr val="FF1675"/>
                </a:solidFill>
                <a:latin typeface="Arial Black"/>
                <a:cs typeface="Arial Black"/>
              </a:rPr>
              <a:t>use</a:t>
            </a:r>
            <a:endParaRPr sz="3400">
              <a:latin typeface="Arial Black"/>
              <a:cs typeface="Arial Black"/>
            </a:endParaRPr>
          </a:p>
          <a:p>
            <a:pPr marL="801370" indent="-432434">
              <a:lnSpc>
                <a:spcPct val="100000"/>
              </a:lnSpc>
              <a:spcBef>
                <a:spcPts val="815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dirty="0" sz="3400" i="1">
                <a:solidFill>
                  <a:srgbClr val="FF1675"/>
                </a:solidFill>
                <a:latin typeface="Arial"/>
                <a:cs typeface="Arial"/>
              </a:rPr>
              <a:t>What's</a:t>
            </a:r>
            <a:r>
              <a:rPr dirty="0" sz="3400" spc="-100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 i="1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100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0" i="1">
                <a:solidFill>
                  <a:srgbClr val="FF1675"/>
                </a:solidFill>
                <a:latin typeface="Arial"/>
                <a:cs typeface="Arial"/>
              </a:rPr>
              <a:t>weather</a:t>
            </a:r>
            <a:r>
              <a:rPr dirty="0" sz="3400" spc="-95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i="1">
                <a:solidFill>
                  <a:srgbClr val="FF1675"/>
                </a:solidFill>
                <a:latin typeface="Arial"/>
                <a:cs typeface="Arial"/>
              </a:rPr>
              <a:t>like</a:t>
            </a:r>
            <a:r>
              <a:rPr dirty="0" sz="3400" spc="-100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 i="1">
                <a:solidFill>
                  <a:srgbClr val="FF1675"/>
                </a:solidFill>
                <a:latin typeface="Arial"/>
                <a:cs typeface="Arial"/>
              </a:rPr>
              <a:t>today?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072376" y="717213"/>
            <a:ext cx="0" cy="8879840"/>
          </a:xfrm>
          <a:custGeom>
            <a:avLst/>
            <a:gdLst/>
            <a:ahLst/>
            <a:cxnLst/>
            <a:rect l="l" t="t" r="r" b="b"/>
            <a:pathLst>
              <a:path w="0"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2959735" y="4007611"/>
            <a:ext cx="3496310" cy="22174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r" marL="563245" marR="5080" indent="-551180">
              <a:lnSpc>
                <a:spcPct val="99800"/>
              </a:lnSpc>
              <a:spcBef>
                <a:spcPts val="110"/>
              </a:spcBef>
            </a:pPr>
            <a:r>
              <a:rPr dirty="0" sz="4800" spc="-450">
                <a:solidFill>
                  <a:srgbClr val="130F25"/>
                </a:solidFill>
                <a:latin typeface="Arial Black"/>
                <a:cs typeface="Arial Black"/>
              </a:rPr>
              <a:t>Break</a:t>
            </a:r>
            <a:r>
              <a:rPr dirty="0" sz="4800" spc="-3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4800" spc="-365">
                <a:solidFill>
                  <a:srgbClr val="130F25"/>
                </a:solidFill>
                <a:latin typeface="Arial Black"/>
                <a:cs typeface="Arial Black"/>
              </a:rPr>
              <a:t>down </a:t>
            </a:r>
            <a:r>
              <a:rPr dirty="0" sz="4800" spc="-415">
                <a:solidFill>
                  <a:srgbClr val="130F25"/>
                </a:solidFill>
                <a:latin typeface="Arial Black"/>
                <a:cs typeface="Arial Black"/>
              </a:rPr>
              <a:t>complex </a:t>
            </a:r>
            <a:r>
              <a:rPr dirty="0" sz="4800" spc="-320">
                <a:solidFill>
                  <a:srgbClr val="130F25"/>
                </a:solidFill>
                <a:latin typeface="Arial Black"/>
                <a:cs typeface="Arial Black"/>
              </a:rPr>
              <a:t>questions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82865" y="1957323"/>
            <a:ext cx="8983345" cy="1049655"/>
          </a:xfrm>
          <a:prstGeom prst="rect"/>
        </p:spPr>
        <p:txBody>
          <a:bodyPr wrap="square" lIns="0" tIns="38735" rIns="0" bIns="0" rtlCol="0" vert="horz">
            <a:spAutoFit/>
          </a:bodyPr>
          <a:lstStyle/>
          <a:p>
            <a:pPr marL="12700" marR="5080" indent="3175">
              <a:lnSpc>
                <a:spcPts val="3979"/>
              </a:lnSpc>
              <a:spcBef>
                <a:spcPts val="305"/>
              </a:spcBef>
            </a:pPr>
            <a:r>
              <a:rPr dirty="0" sz="3400" spc="-250">
                <a:solidFill>
                  <a:srgbClr val="FF1675"/>
                </a:solidFill>
              </a:rPr>
              <a:t>Consider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90">
                <a:solidFill>
                  <a:srgbClr val="FF1675"/>
                </a:solidFill>
              </a:rPr>
              <a:t>breaking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95">
                <a:solidFill>
                  <a:srgbClr val="FF1675"/>
                </a:solidFill>
              </a:rPr>
              <a:t>down</a:t>
            </a:r>
            <a:r>
              <a:rPr dirty="0" sz="3400" spc="-225">
                <a:solidFill>
                  <a:srgbClr val="FF1675"/>
                </a:solidFill>
              </a:rPr>
              <a:t> </a:t>
            </a:r>
            <a:r>
              <a:rPr dirty="0" sz="3400" spc="-325">
                <a:solidFill>
                  <a:srgbClr val="FF1675"/>
                </a:solidFill>
              </a:rPr>
              <a:t>complex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80">
                <a:solidFill>
                  <a:srgbClr val="FF1675"/>
                </a:solidFill>
              </a:rPr>
              <a:t>questions </a:t>
            </a:r>
            <a:r>
              <a:rPr dirty="0" sz="3400" spc="-235">
                <a:solidFill>
                  <a:srgbClr val="FF1675"/>
                </a:solidFill>
              </a:rPr>
              <a:t>into</a:t>
            </a:r>
            <a:r>
              <a:rPr dirty="0" sz="3400" spc="-229">
                <a:solidFill>
                  <a:srgbClr val="FF1675"/>
                </a:solidFill>
              </a:rPr>
              <a:t> </a:t>
            </a:r>
            <a:r>
              <a:rPr dirty="0" sz="3400" spc="-265">
                <a:solidFill>
                  <a:srgbClr val="FF1675"/>
                </a:solidFill>
              </a:rPr>
              <a:t>multiple</a:t>
            </a:r>
            <a:r>
              <a:rPr dirty="0" sz="3400" spc="-225">
                <a:solidFill>
                  <a:srgbClr val="FF1675"/>
                </a:solidFill>
              </a:rPr>
              <a:t> </a:t>
            </a:r>
            <a:r>
              <a:rPr dirty="0" sz="3400" spc="-340">
                <a:solidFill>
                  <a:srgbClr val="FF1675"/>
                </a:solidFill>
              </a:rPr>
              <a:t>smaller</a:t>
            </a:r>
            <a:r>
              <a:rPr dirty="0" sz="3400" spc="-225">
                <a:solidFill>
                  <a:srgbClr val="FF1675"/>
                </a:solidFill>
              </a:rPr>
              <a:t> </a:t>
            </a:r>
            <a:r>
              <a:rPr dirty="0" sz="3400" spc="-280">
                <a:solidFill>
                  <a:srgbClr val="FF1675"/>
                </a:solidFill>
              </a:rPr>
              <a:t>questions</a:t>
            </a:r>
            <a:endParaRPr sz="3400"/>
          </a:p>
        </p:txBody>
      </p:sp>
      <p:sp>
        <p:nvSpPr>
          <p:cNvPr id="5" name="object 5" descr=""/>
          <p:cNvSpPr txBox="1"/>
          <p:nvPr/>
        </p:nvSpPr>
        <p:spPr>
          <a:xfrm>
            <a:off x="7686040" y="3100323"/>
            <a:ext cx="8650605" cy="433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02005" marR="1337945" indent="-433070">
              <a:lnSpc>
                <a:spcPct val="100000"/>
              </a:lnSpc>
              <a:spcBef>
                <a:spcPts val="100"/>
              </a:spcBef>
              <a:buFont typeface="Lucida Sans Unicode"/>
              <a:buChar char="-"/>
              <a:tabLst>
                <a:tab pos="802005" algn="l"/>
              </a:tabLst>
            </a:pPr>
            <a:r>
              <a:rPr dirty="0" sz="3400" spc="-35">
                <a:solidFill>
                  <a:srgbClr val="FF1675"/>
                </a:solidFill>
                <a:latin typeface="Arial"/>
                <a:cs typeface="Arial"/>
              </a:rPr>
              <a:t>Easier</a:t>
            </a:r>
            <a:r>
              <a:rPr dirty="0" sz="3400" spc="-14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5">
                <a:solidFill>
                  <a:srgbClr val="FF1675"/>
                </a:solidFill>
                <a:latin typeface="Arial"/>
                <a:cs typeface="Arial"/>
              </a:rPr>
              <a:t>for</a:t>
            </a:r>
            <a:r>
              <a:rPr dirty="0" sz="3400" spc="-14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0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14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AI</a:t>
            </a:r>
            <a:r>
              <a:rPr dirty="0" sz="3400" spc="-14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0">
                <a:solidFill>
                  <a:srgbClr val="FF1675"/>
                </a:solidFill>
                <a:latin typeface="Arial"/>
                <a:cs typeface="Arial"/>
              </a:rPr>
              <a:t>model</a:t>
            </a:r>
            <a:r>
              <a:rPr dirty="0" sz="3400" spc="-14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40">
                <a:solidFill>
                  <a:srgbClr val="FF1675"/>
                </a:solidFill>
                <a:latin typeface="Arial"/>
                <a:cs typeface="Arial"/>
              </a:rPr>
              <a:t>to</a:t>
            </a:r>
            <a:r>
              <a:rPr dirty="0" sz="3400" spc="-14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5">
                <a:solidFill>
                  <a:srgbClr val="FF1675"/>
                </a:solidFill>
                <a:latin typeface="Arial"/>
                <a:cs typeface="Arial"/>
              </a:rPr>
              <a:t>provide </a:t>
            </a: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accurate</a:t>
            </a:r>
            <a:r>
              <a:rPr dirty="0" sz="3400" spc="-10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responses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35"/>
              </a:spcBef>
            </a:pP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For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45">
                <a:solidFill>
                  <a:srgbClr val="FF1675"/>
                </a:solidFill>
                <a:latin typeface="Arial Black"/>
                <a:cs typeface="Arial Black"/>
              </a:rPr>
              <a:t>example,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1675"/>
                </a:solidFill>
                <a:latin typeface="Arial Black"/>
                <a:cs typeface="Arial Black"/>
              </a:rPr>
              <a:t>if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45">
                <a:solidFill>
                  <a:srgbClr val="FF1675"/>
                </a:solidFill>
                <a:latin typeface="Arial Black"/>
                <a:cs typeface="Arial Black"/>
              </a:rPr>
              <a:t>I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35">
                <a:solidFill>
                  <a:srgbClr val="FF1675"/>
                </a:solidFill>
                <a:latin typeface="Arial Black"/>
                <a:cs typeface="Arial Black"/>
              </a:rPr>
              <a:t>want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to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75">
                <a:solidFill>
                  <a:srgbClr val="FF1675"/>
                </a:solidFill>
                <a:latin typeface="Arial Black"/>
                <a:cs typeface="Arial Black"/>
              </a:rPr>
              <a:t>know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about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20">
                <a:solidFill>
                  <a:srgbClr val="FF1675"/>
                </a:solidFill>
                <a:latin typeface="Arial Black"/>
                <a:cs typeface="Arial Black"/>
              </a:rPr>
              <a:t>city</a:t>
            </a:r>
            <a:endParaRPr sz="3400">
              <a:latin typeface="Arial Black"/>
              <a:cs typeface="Arial Black"/>
            </a:endParaRPr>
          </a:p>
          <a:p>
            <a:pPr marL="802005" marR="5080" indent="-433070">
              <a:lnSpc>
                <a:spcPts val="4010"/>
              </a:lnSpc>
              <a:spcBef>
                <a:spcPts val="1105"/>
              </a:spcBef>
              <a:buFont typeface="Lucida Sans Unicode"/>
              <a:buChar char="-"/>
              <a:tabLst>
                <a:tab pos="802005" algn="l"/>
              </a:tabLst>
            </a:pPr>
            <a:r>
              <a:rPr dirty="0" sz="3400" spc="-105">
                <a:solidFill>
                  <a:srgbClr val="FF1675"/>
                </a:solidFill>
                <a:latin typeface="Arial"/>
                <a:cs typeface="Arial"/>
              </a:rPr>
              <a:t>Ask</a:t>
            </a:r>
            <a:r>
              <a:rPr dirty="0" sz="3400" spc="-1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separate</a:t>
            </a:r>
            <a:r>
              <a:rPr dirty="0" sz="3400" spc="-2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questions</a:t>
            </a:r>
            <a:r>
              <a:rPr dirty="0" sz="3400" spc="-1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05">
                <a:solidFill>
                  <a:srgbClr val="FF1675"/>
                </a:solidFill>
                <a:latin typeface="Arial"/>
                <a:cs typeface="Arial"/>
              </a:rPr>
              <a:t>about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0">
                <a:solidFill>
                  <a:srgbClr val="FF1675"/>
                </a:solidFill>
                <a:latin typeface="Arial"/>
                <a:cs typeface="Arial"/>
              </a:rPr>
              <a:t>its</a:t>
            </a:r>
            <a:r>
              <a:rPr dirty="0" sz="3400" spc="-1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history, </a:t>
            </a:r>
            <a:r>
              <a:rPr dirty="0" sz="3400" spc="50">
                <a:solidFill>
                  <a:srgbClr val="FF1675"/>
                </a:solidFill>
                <a:latin typeface="Arial"/>
                <a:cs typeface="Arial"/>
              </a:rPr>
              <a:t>attractions,</a:t>
            </a:r>
            <a:r>
              <a:rPr dirty="0" sz="3400" spc="-3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and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local</a:t>
            </a:r>
            <a:r>
              <a:rPr dirty="0" sz="3400" spc="-2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cuisine</a:t>
            </a:r>
            <a:endParaRPr sz="3400">
              <a:latin typeface="Arial"/>
              <a:cs typeface="Arial"/>
            </a:endParaRPr>
          </a:p>
          <a:p>
            <a:pPr marL="801370" indent="-432434">
              <a:lnSpc>
                <a:spcPct val="100000"/>
              </a:lnSpc>
              <a:spcBef>
                <a:spcPts val="785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Instead</a:t>
            </a:r>
            <a:r>
              <a:rPr dirty="0" sz="3400" spc="17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45">
                <a:solidFill>
                  <a:srgbClr val="FF1675"/>
                </a:solidFill>
                <a:latin typeface="Arial"/>
                <a:cs typeface="Arial"/>
              </a:rPr>
              <a:t>of</a:t>
            </a:r>
            <a:endParaRPr sz="3400">
              <a:latin typeface="Arial"/>
              <a:cs typeface="Arial"/>
            </a:endParaRPr>
          </a:p>
          <a:p>
            <a:pPr lvl="1" marL="1129030" indent="-312420">
              <a:lnSpc>
                <a:spcPct val="100000"/>
              </a:lnSpc>
              <a:spcBef>
                <a:spcPts val="915"/>
              </a:spcBef>
              <a:buSzPct val="76470"/>
              <a:buFont typeface="Lucida Sans Unicode"/>
              <a:buChar char="•"/>
              <a:tabLst>
                <a:tab pos="1129030" algn="l"/>
              </a:tabLst>
            </a:pPr>
            <a:r>
              <a:rPr dirty="0" sz="3400" spc="-45" i="1">
                <a:solidFill>
                  <a:srgbClr val="FF1675"/>
                </a:solidFill>
                <a:latin typeface="Arial"/>
                <a:cs typeface="Arial"/>
              </a:rPr>
              <a:t>Tell</a:t>
            </a:r>
            <a:r>
              <a:rPr dirty="0" sz="3400" spc="-120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i="1">
                <a:solidFill>
                  <a:srgbClr val="FF1675"/>
                </a:solidFill>
                <a:latin typeface="Arial"/>
                <a:cs typeface="Arial"/>
              </a:rPr>
              <a:t>me</a:t>
            </a:r>
            <a:r>
              <a:rPr dirty="0" sz="3400" spc="-114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75" i="1">
                <a:solidFill>
                  <a:srgbClr val="FF1675"/>
                </a:solidFill>
                <a:latin typeface="Arial"/>
                <a:cs typeface="Arial"/>
              </a:rPr>
              <a:t>everything</a:t>
            </a:r>
            <a:r>
              <a:rPr dirty="0" sz="3400" spc="-110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00" i="1">
                <a:solidFill>
                  <a:srgbClr val="FF1675"/>
                </a:solidFill>
                <a:latin typeface="Arial"/>
                <a:cs typeface="Arial"/>
              </a:rPr>
              <a:t>about</a:t>
            </a:r>
            <a:r>
              <a:rPr dirty="0" sz="3400" spc="-110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 i="1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114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14" i="1">
                <a:solidFill>
                  <a:srgbClr val="FF1675"/>
                </a:solidFill>
                <a:latin typeface="Arial"/>
                <a:cs typeface="Arial"/>
              </a:rPr>
              <a:t>city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554668" y="4373371"/>
            <a:ext cx="3902075" cy="14947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993140" marR="5080" indent="-981075">
              <a:lnSpc>
                <a:spcPct val="100800"/>
              </a:lnSpc>
              <a:spcBef>
                <a:spcPts val="50"/>
              </a:spcBef>
            </a:pPr>
            <a:r>
              <a:rPr dirty="0" sz="4800" spc="-325">
                <a:solidFill>
                  <a:srgbClr val="130F25"/>
                </a:solidFill>
                <a:latin typeface="Arial Black"/>
                <a:cs typeface="Arial Black"/>
              </a:rPr>
              <a:t>Avoid</a:t>
            </a:r>
            <a:r>
              <a:rPr dirty="0" sz="4800" spc="-30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4800" spc="-270">
                <a:solidFill>
                  <a:srgbClr val="130F25"/>
                </a:solidFill>
                <a:latin typeface="Arial Black"/>
                <a:cs typeface="Arial Black"/>
              </a:rPr>
              <a:t>double </a:t>
            </a:r>
            <a:r>
              <a:rPr dirty="0" sz="4800" spc="-345">
                <a:solidFill>
                  <a:srgbClr val="130F25"/>
                </a:solidFill>
                <a:latin typeface="Arial Black"/>
                <a:cs typeface="Arial Black"/>
              </a:rPr>
              <a:t>negatives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82865" y="3106419"/>
            <a:ext cx="9184640" cy="1052830"/>
          </a:xfrm>
          <a:prstGeom prst="rect"/>
        </p:spPr>
        <p:txBody>
          <a:bodyPr wrap="square" lIns="0" tIns="33655" rIns="0" bIns="0" rtlCol="0" vert="horz">
            <a:spAutoFit/>
          </a:bodyPr>
          <a:lstStyle/>
          <a:p>
            <a:pPr marL="12700" marR="5080" indent="3175">
              <a:lnSpc>
                <a:spcPts val="4010"/>
              </a:lnSpc>
              <a:spcBef>
                <a:spcPts val="265"/>
              </a:spcBef>
            </a:pPr>
            <a:r>
              <a:rPr dirty="0" sz="3400" spc="-290">
                <a:solidFill>
                  <a:srgbClr val="FF1675"/>
                </a:solidFill>
              </a:rPr>
              <a:t>Steer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305">
                <a:solidFill>
                  <a:srgbClr val="FF1675"/>
                </a:solidFill>
              </a:rPr>
              <a:t>clear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190">
                <a:solidFill>
                  <a:srgbClr val="FF1675"/>
                </a:solidFill>
              </a:rPr>
              <a:t>of</a:t>
            </a:r>
            <a:r>
              <a:rPr dirty="0" sz="3400" spc="-225">
                <a:solidFill>
                  <a:srgbClr val="FF1675"/>
                </a:solidFill>
              </a:rPr>
              <a:t> </a:t>
            </a:r>
            <a:r>
              <a:rPr dirty="0" sz="3400" spc="-229">
                <a:solidFill>
                  <a:srgbClr val="FF1675"/>
                </a:solidFill>
              </a:rPr>
              <a:t>double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85">
                <a:solidFill>
                  <a:srgbClr val="FF1675"/>
                </a:solidFill>
              </a:rPr>
              <a:t>negatives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45">
                <a:solidFill>
                  <a:srgbClr val="FF1675"/>
                </a:solidFill>
              </a:rPr>
              <a:t>or</a:t>
            </a:r>
            <a:r>
              <a:rPr dirty="0" sz="3400" spc="-229">
                <a:solidFill>
                  <a:srgbClr val="FF1675"/>
                </a:solidFill>
              </a:rPr>
              <a:t> </a:t>
            </a:r>
            <a:r>
              <a:rPr dirty="0" sz="3400" spc="-125">
                <a:solidFill>
                  <a:srgbClr val="FF1675"/>
                </a:solidFill>
              </a:rPr>
              <a:t>confusing </a:t>
            </a:r>
            <a:r>
              <a:rPr dirty="0" sz="3400" spc="-270">
                <a:solidFill>
                  <a:srgbClr val="FF1675"/>
                </a:solidFill>
              </a:rPr>
              <a:t>phrasing</a:t>
            </a:r>
            <a:r>
              <a:rPr dirty="0" sz="3400" spc="-245">
                <a:solidFill>
                  <a:srgbClr val="FF1675"/>
                </a:solidFill>
              </a:rPr>
              <a:t> </a:t>
            </a:r>
            <a:r>
              <a:rPr dirty="0" sz="3400" spc="-250">
                <a:solidFill>
                  <a:srgbClr val="FF1675"/>
                </a:solidFill>
              </a:rPr>
              <a:t>that</a:t>
            </a:r>
            <a:r>
              <a:rPr dirty="0" sz="3400" spc="-240">
                <a:solidFill>
                  <a:srgbClr val="FF1675"/>
                </a:solidFill>
              </a:rPr>
              <a:t> </a:t>
            </a:r>
            <a:r>
              <a:rPr dirty="0" sz="3400" spc="-245">
                <a:solidFill>
                  <a:srgbClr val="FF1675"/>
                </a:solidFill>
              </a:rPr>
              <a:t>could</a:t>
            </a:r>
            <a:r>
              <a:rPr dirty="0" sz="3400" spc="-240">
                <a:solidFill>
                  <a:srgbClr val="FF1675"/>
                </a:solidFill>
              </a:rPr>
              <a:t> </a:t>
            </a:r>
            <a:r>
              <a:rPr dirty="0" sz="3400" spc="-285">
                <a:solidFill>
                  <a:srgbClr val="FF1675"/>
                </a:solidFill>
              </a:rPr>
              <a:t>lead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25">
                <a:solidFill>
                  <a:srgbClr val="FF1675"/>
                </a:solidFill>
              </a:rPr>
              <a:t>to</a:t>
            </a:r>
            <a:r>
              <a:rPr dirty="0" sz="3400" spc="-245">
                <a:solidFill>
                  <a:srgbClr val="FF1675"/>
                </a:solidFill>
              </a:rPr>
              <a:t> </a:t>
            </a:r>
            <a:r>
              <a:rPr dirty="0" sz="3400" spc="-285">
                <a:solidFill>
                  <a:srgbClr val="FF1675"/>
                </a:solidFill>
              </a:rPr>
              <a:t>misinterpretation</a:t>
            </a:r>
            <a:endParaRPr sz="3400"/>
          </a:p>
        </p:txBody>
      </p:sp>
      <p:sp>
        <p:nvSpPr>
          <p:cNvPr id="4" name="object 4" descr=""/>
          <p:cNvSpPr txBox="1"/>
          <p:nvPr/>
        </p:nvSpPr>
        <p:spPr>
          <a:xfrm>
            <a:off x="7686040" y="4362196"/>
            <a:ext cx="7729855" cy="2793365"/>
          </a:xfrm>
          <a:prstGeom prst="rect">
            <a:avLst/>
          </a:prstGeom>
        </p:spPr>
        <p:txBody>
          <a:bodyPr wrap="square" lIns="0" tIns="128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For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instance,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1675"/>
                </a:solidFill>
                <a:latin typeface="Arial Black"/>
                <a:cs typeface="Arial Black"/>
              </a:rPr>
              <a:t>instead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1675"/>
                </a:solidFill>
                <a:latin typeface="Arial Black"/>
                <a:cs typeface="Arial Black"/>
              </a:rPr>
              <a:t>of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FF1675"/>
                </a:solidFill>
                <a:latin typeface="Arial Black"/>
                <a:cs typeface="Arial Black"/>
              </a:rPr>
              <a:t>saying</a:t>
            </a:r>
            <a:endParaRPr sz="3400">
              <a:latin typeface="Arial Black"/>
              <a:cs typeface="Arial Black"/>
            </a:endParaRPr>
          </a:p>
          <a:p>
            <a:pPr marL="801370" indent="-432434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dirty="0" sz="3400" i="1">
                <a:solidFill>
                  <a:srgbClr val="FF1675"/>
                </a:solidFill>
                <a:latin typeface="Arial"/>
                <a:cs typeface="Arial"/>
              </a:rPr>
              <a:t>Isn't</a:t>
            </a:r>
            <a:r>
              <a:rPr dirty="0" sz="3400" spc="-55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70" i="1">
                <a:solidFill>
                  <a:srgbClr val="FF1675"/>
                </a:solidFill>
                <a:latin typeface="Arial"/>
                <a:cs typeface="Arial"/>
              </a:rPr>
              <a:t>it</a:t>
            </a:r>
            <a:r>
              <a:rPr dirty="0" sz="3400" spc="-55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45" i="1">
                <a:solidFill>
                  <a:srgbClr val="FF1675"/>
                </a:solidFill>
                <a:latin typeface="Arial"/>
                <a:cs typeface="Arial"/>
              </a:rPr>
              <a:t>unlikely</a:t>
            </a:r>
            <a:r>
              <a:rPr dirty="0" sz="3400" spc="-65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45" i="1">
                <a:solidFill>
                  <a:srgbClr val="FF1675"/>
                </a:solidFill>
                <a:latin typeface="Arial"/>
                <a:cs typeface="Arial"/>
              </a:rPr>
              <a:t>that</a:t>
            </a:r>
            <a:r>
              <a:rPr dirty="0" sz="3400" spc="-55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75" i="1">
                <a:solidFill>
                  <a:srgbClr val="FF1675"/>
                </a:solidFill>
                <a:latin typeface="Arial"/>
                <a:cs typeface="Arial"/>
              </a:rPr>
              <a:t>this</a:t>
            </a:r>
            <a:r>
              <a:rPr dirty="0" sz="3400" spc="-60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95" i="1">
                <a:solidFill>
                  <a:srgbClr val="FF1675"/>
                </a:solidFill>
                <a:latin typeface="Arial"/>
                <a:cs typeface="Arial"/>
              </a:rPr>
              <a:t>won't</a:t>
            </a:r>
            <a:r>
              <a:rPr dirty="0" sz="3400" spc="-55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 i="1">
                <a:solidFill>
                  <a:srgbClr val="FF1675"/>
                </a:solidFill>
                <a:latin typeface="Arial"/>
                <a:cs typeface="Arial"/>
              </a:rPr>
              <a:t>work?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40"/>
              </a:spcBef>
            </a:pP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Simply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75">
                <a:solidFill>
                  <a:srgbClr val="FF1675"/>
                </a:solidFill>
                <a:latin typeface="Arial Black"/>
                <a:cs typeface="Arial Black"/>
              </a:rPr>
              <a:t>ask</a:t>
            </a:r>
            <a:endParaRPr sz="3400">
              <a:latin typeface="Arial Black"/>
              <a:cs typeface="Arial Black"/>
            </a:endParaRPr>
          </a:p>
          <a:p>
            <a:pPr marL="801370" indent="-432434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dirty="0" sz="3400" i="1">
                <a:solidFill>
                  <a:srgbClr val="FF1675"/>
                </a:solidFill>
                <a:latin typeface="Arial"/>
                <a:cs typeface="Arial"/>
              </a:rPr>
              <a:t>Will</a:t>
            </a:r>
            <a:r>
              <a:rPr dirty="0" sz="3400" spc="-75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75" i="1">
                <a:solidFill>
                  <a:srgbClr val="FF1675"/>
                </a:solidFill>
                <a:latin typeface="Arial"/>
                <a:cs typeface="Arial"/>
              </a:rPr>
              <a:t>this</a:t>
            </a:r>
            <a:r>
              <a:rPr dirty="0" sz="3400" spc="-70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 i="1">
                <a:solidFill>
                  <a:srgbClr val="FF1675"/>
                </a:solidFill>
                <a:latin typeface="Arial"/>
                <a:cs typeface="Arial"/>
              </a:rPr>
              <a:t>work?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072376" y="717213"/>
            <a:ext cx="0" cy="8879840"/>
          </a:xfrm>
          <a:custGeom>
            <a:avLst/>
            <a:gdLst/>
            <a:ahLst/>
            <a:cxnLst/>
            <a:rect l="l" t="t" r="r" b="b"/>
            <a:pathLst>
              <a:path w="0"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2708910" y="4373371"/>
            <a:ext cx="3747135" cy="14947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900430" marR="5080" indent="-888365">
              <a:lnSpc>
                <a:spcPct val="100800"/>
              </a:lnSpc>
              <a:spcBef>
                <a:spcPts val="50"/>
              </a:spcBef>
            </a:pPr>
            <a:r>
              <a:rPr dirty="0" sz="4800" spc="-470">
                <a:solidFill>
                  <a:srgbClr val="130F25"/>
                </a:solidFill>
                <a:latin typeface="Arial Black"/>
                <a:cs typeface="Arial Black"/>
              </a:rPr>
              <a:t>Use</a:t>
            </a:r>
            <a:r>
              <a:rPr dirty="0" sz="4800" spc="-3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4800" spc="-310">
                <a:solidFill>
                  <a:srgbClr val="130F25"/>
                </a:solidFill>
                <a:latin typeface="Arial Black"/>
                <a:cs typeface="Arial Black"/>
              </a:rPr>
              <a:t>relevant </a:t>
            </a:r>
            <a:r>
              <a:rPr dirty="0" sz="4800" spc="-409">
                <a:solidFill>
                  <a:srgbClr val="130F25"/>
                </a:solidFill>
                <a:latin typeface="Arial Black"/>
                <a:cs typeface="Arial Black"/>
              </a:rPr>
              <a:t>keywords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82865" y="3018027"/>
            <a:ext cx="8512175" cy="1052830"/>
          </a:xfrm>
          <a:prstGeom prst="rect"/>
        </p:spPr>
        <p:txBody>
          <a:bodyPr wrap="square" lIns="0" tIns="33655" rIns="0" bIns="0" rtlCol="0" vert="horz">
            <a:spAutoFit/>
          </a:bodyPr>
          <a:lstStyle/>
          <a:p>
            <a:pPr marL="12700" marR="5080" indent="3175">
              <a:lnSpc>
                <a:spcPts val="4010"/>
              </a:lnSpc>
              <a:spcBef>
                <a:spcPts val="265"/>
              </a:spcBef>
            </a:pPr>
            <a:r>
              <a:rPr dirty="0" sz="3400" spc="-229">
                <a:solidFill>
                  <a:srgbClr val="FF1675"/>
                </a:solidFill>
              </a:rPr>
              <a:t>Identify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70">
                <a:solidFill>
                  <a:srgbClr val="FF1675"/>
                </a:solidFill>
              </a:rPr>
              <a:t>and</a:t>
            </a:r>
            <a:r>
              <a:rPr dirty="0" sz="3400" spc="-240">
                <a:solidFill>
                  <a:srgbClr val="FF1675"/>
                </a:solidFill>
              </a:rPr>
              <a:t> </a:t>
            </a:r>
            <a:r>
              <a:rPr dirty="0" sz="3400" spc="-310">
                <a:solidFill>
                  <a:srgbClr val="FF1675"/>
                </a:solidFill>
              </a:rPr>
              <a:t>use</a:t>
            </a:r>
            <a:r>
              <a:rPr dirty="0" sz="3400" spc="-240">
                <a:solidFill>
                  <a:srgbClr val="FF1675"/>
                </a:solidFill>
              </a:rPr>
              <a:t> </a:t>
            </a:r>
            <a:r>
              <a:rPr dirty="0" sz="3400" spc="-340">
                <a:solidFill>
                  <a:srgbClr val="FF1675"/>
                </a:solidFill>
              </a:rPr>
              <a:t>keywords</a:t>
            </a:r>
            <a:r>
              <a:rPr dirty="0" sz="3400" spc="-240">
                <a:solidFill>
                  <a:srgbClr val="FF1675"/>
                </a:solidFill>
              </a:rPr>
              <a:t> </a:t>
            </a:r>
            <a:r>
              <a:rPr dirty="0" sz="3400" spc="-275">
                <a:solidFill>
                  <a:srgbClr val="FF1675"/>
                </a:solidFill>
              </a:rPr>
              <a:t>related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25">
                <a:solidFill>
                  <a:srgbClr val="FF1675"/>
                </a:solidFill>
              </a:rPr>
              <a:t>to</a:t>
            </a:r>
            <a:r>
              <a:rPr dirty="0" sz="3400" spc="-245">
                <a:solidFill>
                  <a:srgbClr val="FF1675"/>
                </a:solidFill>
              </a:rPr>
              <a:t> </a:t>
            </a:r>
            <a:r>
              <a:rPr dirty="0" sz="3400" spc="-140">
                <a:solidFill>
                  <a:srgbClr val="FF1675"/>
                </a:solidFill>
              </a:rPr>
              <a:t>your </a:t>
            </a:r>
            <a:r>
              <a:rPr dirty="0" sz="3400" spc="-45">
                <a:solidFill>
                  <a:srgbClr val="FF1675"/>
                </a:solidFill>
              </a:rPr>
              <a:t>topic</a:t>
            </a:r>
            <a:endParaRPr sz="3400"/>
          </a:p>
        </p:txBody>
      </p:sp>
      <p:sp>
        <p:nvSpPr>
          <p:cNvPr id="5" name="object 5" descr=""/>
          <p:cNvSpPr txBox="1"/>
          <p:nvPr/>
        </p:nvSpPr>
        <p:spPr>
          <a:xfrm>
            <a:off x="7682865" y="4161028"/>
            <a:ext cx="9329420" cy="307086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05180" marR="636270" indent="-433070">
              <a:lnSpc>
                <a:spcPct val="100600"/>
              </a:lnSpc>
              <a:spcBef>
                <a:spcPts val="75"/>
              </a:spcBef>
              <a:buFont typeface="Lucida Sans Unicode"/>
              <a:buChar char="-"/>
              <a:tabLst>
                <a:tab pos="805180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Helps</a:t>
            </a:r>
            <a:r>
              <a:rPr dirty="0" sz="3400" spc="-8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8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0">
                <a:solidFill>
                  <a:srgbClr val="FF1675"/>
                </a:solidFill>
                <a:latin typeface="Arial"/>
                <a:cs typeface="Arial"/>
              </a:rPr>
              <a:t>model</a:t>
            </a:r>
            <a:r>
              <a:rPr dirty="0" sz="3400" spc="-8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5">
                <a:solidFill>
                  <a:srgbClr val="FF1675"/>
                </a:solidFill>
                <a:latin typeface="Arial"/>
                <a:cs typeface="Arial"/>
              </a:rPr>
              <a:t>understand</a:t>
            </a:r>
            <a:r>
              <a:rPr dirty="0" sz="3400" spc="-7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8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80">
                <a:solidFill>
                  <a:srgbClr val="FF1675"/>
                </a:solidFill>
                <a:latin typeface="Arial"/>
                <a:cs typeface="Arial"/>
              </a:rPr>
              <a:t>subject </a:t>
            </a:r>
            <a:r>
              <a:rPr dirty="0" sz="3400" spc="70">
                <a:solidFill>
                  <a:srgbClr val="FF1675"/>
                </a:solidFill>
                <a:latin typeface="Arial"/>
                <a:cs typeface="Arial"/>
              </a:rPr>
              <a:t>matter</a:t>
            </a:r>
            <a:r>
              <a:rPr dirty="0" sz="3400" spc="-8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14">
                <a:solidFill>
                  <a:srgbClr val="FF1675"/>
                </a:solidFill>
                <a:latin typeface="Arial"/>
                <a:cs typeface="Arial"/>
              </a:rPr>
              <a:t>better</a:t>
            </a:r>
            <a:endParaRPr sz="3400">
              <a:latin typeface="Arial"/>
              <a:cs typeface="Arial"/>
            </a:endParaRPr>
          </a:p>
          <a:p>
            <a:pPr marL="804545" indent="-432434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Helps</a:t>
            </a:r>
            <a:r>
              <a:rPr dirty="0" sz="3400" spc="-8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provide</a:t>
            </a:r>
            <a:r>
              <a:rPr dirty="0" sz="3400" spc="-8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more</a:t>
            </a:r>
            <a:r>
              <a:rPr dirty="0" sz="3400" spc="-9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relevant</a:t>
            </a:r>
            <a:r>
              <a:rPr dirty="0" sz="3400" spc="-7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responses</a:t>
            </a:r>
            <a:endParaRPr sz="3400">
              <a:latin typeface="Arial"/>
              <a:cs typeface="Arial"/>
            </a:endParaRPr>
          </a:p>
          <a:p>
            <a:pPr marL="12700" marR="5080" indent="3175">
              <a:lnSpc>
                <a:spcPts val="3979"/>
              </a:lnSpc>
              <a:spcBef>
                <a:spcPts val="2940"/>
              </a:spcBef>
            </a:pP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If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you're </a:t>
            </a:r>
            <a:r>
              <a:rPr dirty="0" sz="3400" spc="-340">
                <a:solidFill>
                  <a:srgbClr val="FF1675"/>
                </a:solidFill>
                <a:latin typeface="Arial Black"/>
                <a:cs typeface="Arial Black"/>
              </a:rPr>
              <a:t>asking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about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85">
                <a:solidFill>
                  <a:srgbClr val="FF1675"/>
                </a:solidFill>
                <a:latin typeface="Arial Black"/>
                <a:cs typeface="Arial Black"/>
              </a:rPr>
              <a:t>AI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ethics,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include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45">
                <a:solidFill>
                  <a:srgbClr val="FF1675"/>
                </a:solidFill>
                <a:latin typeface="Arial Black"/>
                <a:cs typeface="Arial Black"/>
              </a:rPr>
              <a:t>terms like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b="1" i="1">
                <a:solidFill>
                  <a:srgbClr val="FF1675"/>
                </a:solidFill>
                <a:latin typeface="Arial"/>
                <a:cs typeface="Arial"/>
              </a:rPr>
              <a:t>machine</a:t>
            </a:r>
            <a:r>
              <a:rPr dirty="0" sz="3400" spc="-155" b="1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60" b="1" i="1">
                <a:solidFill>
                  <a:srgbClr val="FF1675"/>
                </a:solidFill>
                <a:latin typeface="Arial"/>
                <a:cs typeface="Arial"/>
              </a:rPr>
              <a:t>learning</a:t>
            </a:r>
            <a:r>
              <a:rPr dirty="0" sz="3400" spc="-60">
                <a:solidFill>
                  <a:srgbClr val="FF1675"/>
                </a:solidFill>
                <a:latin typeface="Arial Black"/>
                <a:cs typeface="Arial Black"/>
              </a:rPr>
              <a:t>,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b="1" i="1">
                <a:solidFill>
                  <a:srgbClr val="FF1675"/>
                </a:solidFill>
                <a:latin typeface="Arial"/>
                <a:cs typeface="Arial"/>
              </a:rPr>
              <a:t>artificial</a:t>
            </a:r>
            <a:r>
              <a:rPr dirty="0" sz="3400" spc="-85" b="1" i="1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 b="1" i="1">
                <a:solidFill>
                  <a:srgbClr val="FF1675"/>
                </a:solidFill>
                <a:latin typeface="Arial"/>
                <a:cs typeface="Arial"/>
              </a:rPr>
              <a:t>intelligence</a:t>
            </a:r>
            <a:r>
              <a:rPr dirty="0" sz="3400" spc="-10">
                <a:solidFill>
                  <a:srgbClr val="FF1675"/>
                </a:solidFill>
                <a:latin typeface="Arial Black"/>
                <a:cs typeface="Arial Black"/>
              </a:rPr>
              <a:t>...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072376" y="717213"/>
            <a:ext cx="0" cy="8879840"/>
          </a:xfrm>
          <a:custGeom>
            <a:avLst/>
            <a:gdLst/>
            <a:ahLst/>
            <a:cxnLst/>
            <a:rect l="l" t="t" r="r" b="b"/>
            <a:pathLst>
              <a:path w="0"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3906646" y="4373371"/>
            <a:ext cx="2549525" cy="14947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573405" marR="5080" indent="-561340">
              <a:lnSpc>
                <a:spcPct val="100800"/>
              </a:lnSpc>
              <a:spcBef>
                <a:spcPts val="50"/>
              </a:spcBef>
            </a:pPr>
            <a:r>
              <a:rPr dirty="0" sz="4800" spc="-475">
                <a:solidFill>
                  <a:srgbClr val="130F25"/>
                </a:solidFill>
                <a:latin typeface="Arial Black"/>
                <a:cs typeface="Arial Black"/>
              </a:rPr>
              <a:t>Test</a:t>
            </a:r>
            <a:r>
              <a:rPr dirty="0" sz="4800" spc="-3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4800" spc="-350">
                <a:solidFill>
                  <a:srgbClr val="130F25"/>
                </a:solidFill>
                <a:latin typeface="Arial Black"/>
                <a:cs typeface="Arial Black"/>
              </a:rPr>
              <a:t>and </a:t>
            </a:r>
            <a:r>
              <a:rPr dirty="0" sz="4800" spc="-330">
                <a:solidFill>
                  <a:srgbClr val="130F25"/>
                </a:solidFill>
                <a:latin typeface="Arial Black"/>
                <a:cs typeface="Arial Black"/>
              </a:rPr>
              <a:t>iterate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86040" y="2847339"/>
            <a:ext cx="709422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95">
                <a:solidFill>
                  <a:srgbClr val="FF1675"/>
                </a:solidFill>
              </a:rPr>
              <a:t>Experiment</a:t>
            </a:r>
            <a:r>
              <a:rPr dirty="0" sz="3400" spc="-225">
                <a:solidFill>
                  <a:srgbClr val="FF1675"/>
                </a:solidFill>
              </a:rPr>
              <a:t> </a:t>
            </a:r>
            <a:r>
              <a:rPr dirty="0" sz="3400" spc="-295">
                <a:solidFill>
                  <a:srgbClr val="FF1675"/>
                </a:solidFill>
              </a:rPr>
              <a:t>with</a:t>
            </a:r>
            <a:r>
              <a:rPr dirty="0" sz="3400" spc="-220">
                <a:solidFill>
                  <a:srgbClr val="FF1675"/>
                </a:solidFill>
              </a:rPr>
              <a:t> </a:t>
            </a:r>
            <a:r>
              <a:rPr dirty="0" sz="3400" spc="-215">
                <a:solidFill>
                  <a:srgbClr val="FF1675"/>
                </a:solidFill>
              </a:rPr>
              <a:t>different</a:t>
            </a:r>
            <a:r>
              <a:rPr dirty="0" sz="3400" spc="-225">
                <a:solidFill>
                  <a:srgbClr val="FF1675"/>
                </a:solidFill>
              </a:rPr>
              <a:t> </a:t>
            </a:r>
            <a:r>
              <a:rPr dirty="0" sz="3400" spc="-295">
                <a:solidFill>
                  <a:srgbClr val="FF1675"/>
                </a:solidFill>
              </a:rPr>
              <a:t>prompts</a:t>
            </a:r>
            <a:endParaRPr sz="3400"/>
          </a:p>
        </p:txBody>
      </p:sp>
      <p:sp>
        <p:nvSpPr>
          <p:cNvPr id="5" name="object 5" descr=""/>
          <p:cNvSpPr txBox="1"/>
          <p:nvPr/>
        </p:nvSpPr>
        <p:spPr>
          <a:xfrm>
            <a:off x="7682865" y="3350259"/>
            <a:ext cx="9344025" cy="4055110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marL="804545" indent="-432434">
              <a:lnSpc>
                <a:spcPct val="100000"/>
              </a:lnSpc>
              <a:spcBef>
                <a:spcPts val="1035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 spc="-20">
                <a:solidFill>
                  <a:srgbClr val="FF1675"/>
                </a:solidFill>
                <a:latin typeface="Arial"/>
                <a:cs typeface="Arial"/>
              </a:rPr>
              <a:t>Analyze</a:t>
            </a:r>
            <a:r>
              <a:rPr dirty="0" sz="3400" spc="-18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50">
                <a:solidFill>
                  <a:srgbClr val="FF1675"/>
                </a:solidFill>
                <a:latin typeface="Arial"/>
                <a:cs typeface="Arial"/>
              </a:rPr>
              <a:t>output</a:t>
            </a:r>
            <a:endParaRPr sz="3400">
              <a:latin typeface="Arial"/>
              <a:cs typeface="Arial"/>
            </a:endParaRPr>
          </a:p>
          <a:p>
            <a:pPr marL="804545" indent="-432434">
              <a:lnSpc>
                <a:spcPct val="100000"/>
              </a:lnSpc>
              <a:spcBef>
                <a:spcPts val="935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Determine</a:t>
            </a:r>
            <a:r>
              <a:rPr dirty="0" sz="3400" spc="-7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90">
                <a:solidFill>
                  <a:srgbClr val="FF1675"/>
                </a:solidFill>
                <a:latin typeface="Arial"/>
                <a:cs typeface="Arial"/>
              </a:rPr>
              <a:t>which</a:t>
            </a:r>
            <a:r>
              <a:rPr dirty="0" sz="3400" spc="-6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ones</a:t>
            </a:r>
            <a:r>
              <a:rPr dirty="0" sz="3400" spc="-6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5">
                <a:solidFill>
                  <a:srgbClr val="FF1675"/>
                </a:solidFill>
                <a:latin typeface="Arial"/>
                <a:cs typeface="Arial"/>
              </a:rPr>
              <a:t>yield</a:t>
            </a:r>
            <a:r>
              <a:rPr dirty="0" sz="3400" spc="-6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7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75">
                <a:solidFill>
                  <a:srgbClr val="FF1675"/>
                </a:solidFill>
                <a:latin typeface="Arial"/>
                <a:cs typeface="Arial"/>
              </a:rPr>
              <a:t>best</a:t>
            </a:r>
            <a:r>
              <a:rPr dirty="0" sz="3400" spc="-6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results</a:t>
            </a:r>
            <a:endParaRPr sz="3400">
              <a:latin typeface="Arial"/>
              <a:cs typeface="Arial"/>
            </a:endParaRPr>
          </a:p>
          <a:p>
            <a:pPr marL="12700" marR="540385" indent="3175">
              <a:lnSpc>
                <a:spcPct val="100600"/>
              </a:lnSpc>
              <a:spcBef>
                <a:spcPts val="2690"/>
              </a:spcBef>
            </a:pPr>
            <a:r>
              <a:rPr dirty="0" sz="3400" spc="-385">
                <a:solidFill>
                  <a:srgbClr val="FF1675"/>
                </a:solidFill>
                <a:latin typeface="Arial Black"/>
                <a:cs typeface="Arial Black"/>
              </a:rPr>
              <a:t>AI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models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80">
                <a:solidFill>
                  <a:srgbClr val="FF1675"/>
                </a:solidFill>
                <a:latin typeface="Arial Black"/>
                <a:cs typeface="Arial Black"/>
              </a:rPr>
              <a:t>may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FF1675"/>
                </a:solidFill>
                <a:latin typeface="Arial Black"/>
                <a:cs typeface="Arial Black"/>
              </a:rPr>
              <a:t>respond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differently to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slight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variations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in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1675"/>
                </a:solidFill>
                <a:latin typeface="Arial Black"/>
                <a:cs typeface="Arial Black"/>
              </a:rPr>
              <a:t>wording</a:t>
            </a:r>
            <a:endParaRPr sz="3400">
              <a:latin typeface="Arial Black"/>
              <a:cs typeface="Arial Black"/>
            </a:endParaRPr>
          </a:p>
          <a:p>
            <a:pPr marL="12700" marR="1241425" indent="3175">
              <a:lnSpc>
                <a:spcPts val="4010"/>
              </a:lnSpc>
              <a:spcBef>
                <a:spcPts val="2880"/>
              </a:spcBef>
            </a:pPr>
            <a:r>
              <a:rPr dirty="0" sz="3400" spc="-215">
                <a:solidFill>
                  <a:srgbClr val="FF1675"/>
                </a:solidFill>
                <a:latin typeface="Arial Black"/>
                <a:cs typeface="Arial Black"/>
              </a:rPr>
              <a:t>Don't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hesitate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to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iterate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and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refine </a:t>
            </a:r>
            <a:r>
              <a:rPr dirty="0" sz="3400" spc="-160">
                <a:solidFill>
                  <a:srgbClr val="FF1675"/>
                </a:solidFill>
                <a:latin typeface="Arial Black"/>
                <a:cs typeface="Arial Black"/>
              </a:rPr>
              <a:t>your </a:t>
            </a:r>
            <a:r>
              <a:rPr dirty="0" sz="3400" spc="-285">
                <a:solidFill>
                  <a:srgbClr val="FF1675"/>
                </a:solidFill>
                <a:latin typeface="Arial Black"/>
                <a:cs typeface="Arial Black"/>
              </a:rPr>
              <a:t>prompts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based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on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45">
                <a:solidFill>
                  <a:srgbClr val="FF1675"/>
                </a:solidFill>
                <a:latin typeface="Arial Black"/>
                <a:cs typeface="Arial Black"/>
              </a:rPr>
              <a:t>AI's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responses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072376" y="717213"/>
            <a:ext cx="0" cy="8879840"/>
          </a:xfrm>
          <a:custGeom>
            <a:avLst/>
            <a:gdLst/>
            <a:ahLst/>
            <a:cxnLst/>
            <a:rect l="l" t="t" r="r" b="b"/>
            <a:pathLst>
              <a:path w="0"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2535237" y="4373371"/>
            <a:ext cx="3919854" cy="14947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852805" marR="5080" indent="-840740">
              <a:lnSpc>
                <a:spcPct val="100800"/>
              </a:lnSpc>
              <a:spcBef>
                <a:spcPts val="50"/>
              </a:spcBef>
            </a:pPr>
            <a:r>
              <a:rPr dirty="0" sz="4800" spc="-445">
                <a:solidFill>
                  <a:srgbClr val="130F25"/>
                </a:solidFill>
                <a:latin typeface="Arial Black"/>
                <a:cs typeface="Arial Black"/>
              </a:rPr>
              <a:t>Be</a:t>
            </a:r>
            <a:r>
              <a:rPr dirty="0" sz="4800" spc="-3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4800" spc="-270">
                <a:solidFill>
                  <a:srgbClr val="130F25"/>
                </a:solidFill>
                <a:latin typeface="Arial Black"/>
                <a:cs typeface="Arial Black"/>
              </a:rPr>
              <a:t>polite</a:t>
            </a:r>
            <a:r>
              <a:rPr dirty="0" sz="4800" spc="-3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4800" spc="-350">
                <a:solidFill>
                  <a:srgbClr val="130F25"/>
                </a:solidFill>
                <a:latin typeface="Arial Black"/>
                <a:cs typeface="Arial Black"/>
              </a:rPr>
              <a:t>and </a:t>
            </a:r>
            <a:r>
              <a:rPr dirty="0" sz="4800" spc="-285">
                <a:solidFill>
                  <a:srgbClr val="130F25"/>
                </a:solidFill>
                <a:latin typeface="Arial Black"/>
                <a:cs typeface="Arial Black"/>
              </a:rPr>
              <a:t>respectful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82865" y="3481323"/>
            <a:ext cx="8636000" cy="1049655"/>
          </a:xfrm>
          <a:prstGeom prst="rect"/>
        </p:spPr>
        <p:txBody>
          <a:bodyPr wrap="square" lIns="0" tIns="38735" rIns="0" bIns="0" rtlCol="0" vert="horz">
            <a:spAutoFit/>
          </a:bodyPr>
          <a:lstStyle/>
          <a:p>
            <a:pPr marL="12700" marR="5080" indent="3175">
              <a:lnSpc>
                <a:spcPts val="3979"/>
              </a:lnSpc>
              <a:spcBef>
                <a:spcPts val="305"/>
              </a:spcBef>
            </a:pPr>
            <a:r>
              <a:rPr dirty="0" sz="3400" spc="-270">
                <a:solidFill>
                  <a:srgbClr val="FF1675"/>
                </a:solidFill>
              </a:rPr>
              <a:t>Maintain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409">
                <a:solidFill>
                  <a:srgbClr val="FF1675"/>
                </a:solidFill>
              </a:rPr>
              <a:t>a</a:t>
            </a:r>
            <a:r>
              <a:rPr dirty="0" sz="3400" spc="-240">
                <a:solidFill>
                  <a:srgbClr val="FF1675"/>
                </a:solidFill>
              </a:rPr>
              <a:t> polite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70">
                <a:solidFill>
                  <a:srgbClr val="FF1675"/>
                </a:solidFill>
              </a:rPr>
              <a:t>and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54">
                <a:solidFill>
                  <a:srgbClr val="FF1675"/>
                </a:solidFill>
              </a:rPr>
              <a:t>respectful</a:t>
            </a:r>
            <a:r>
              <a:rPr dirty="0" sz="3400" spc="-229">
                <a:solidFill>
                  <a:srgbClr val="FF1675"/>
                </a:solidFill>
              </a:rPr>
              <a:t> </a:t>
            </a:r>
            <a:r>
              <a:rPr dirty="0" sz="3400" spc="-240">
                <a:solidFill>
                  <a:srgbClr val="FF1675"/>
                </a:solidFill>
              </a:rPr>
              <a:t>tone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40">
                <a:solidFill>
                  <a:srgbClr val="FF1675"/>
                </a:solidFill>
              </a:rPr>
              <a:t>in</a:t>
            </a:r>
            <a:r>
              <a:rPr dirty="0" sz="3400" spc="-229">
                <a:solidFill>
                  <a:srgbClr val="FF1675"/>
                </a:solidFill>
              </a:rPr>
              <a:t> </a:t>
            </a:r>
            <a:r>
              <a:rPr dirty="0" sz="3400" spc="-340">
                <a:solidFill>
                  <a:srgbClr val="FF1675"/>
                </a:solidFill>
              </a:rPr>
              <a:t>all </a:t>
            </a:r>
            <a:r>
              <a:rPr dirty="0" sz="3400" spc="-245">
                <a:solidFill>
                  <a:srgbClr val="FF1675"/>
                </a:solidFill>
              </a:rPr>
              <a:t>your</a:t>
            </a:r>
            <a:r>
              <a:rPr dirty="0" sz="3400" spc="-215">
                <a:solidFill>
                  <a:srgbClr val="FF1675"/>
                </a:solidFill>
              </a:rPr>
              <a:t> </a:t>
            </a:r>
            <a:r>
              <a:rPr dirty="0" sz="3400" spc="-295">
                <a:solidFill>
                  <a:srgbClr val="FF1675"/>
                </a:solidFill>
              </a:rPr>
              <a:t>prompts</a:t>
            </a:r>
            <a:endParaRPr sz="3400"/>
          </a:p>
        </p:txBody>
      </p:sp>
      <p:sp>
        <p:nvSpPr>
          <p:cNvPr id="5" name="object 5" descr=""/>
          <p:cNvSpPr txBox="1"/>
          <p:nvPr/>
        </p:nvSpPr>
        <p:spPr>
          <a:xfrm>
            <a:off x="7682865" y="4852923"/>
            <a:ext cx="8589010" cy="1927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2069" indent="3175">
              <a:lnSpc>
                <a:spcPct val="100000"/>
              </a:lnSpc>
              <a:spcBef>
                <a:spcPts val="100"/>
              </a:spcBef>
            </a:pPr>
            <a:r>
              <a:rPr dirty="0" sz="3400" spc="-385">
                <a:solidFill>
                  <a:srgbClr val="FF1675"/>
                </a:solidFill>
                <a:latin typeface="Arial Black"/>
                <a:cs typeface="Arial Black"/>
              </a:rPr>
              <a:t>AI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model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should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be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treated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with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20">
                <a:solidFill>
                  <a:srgbClr val="FF1675"/>
                </a:solidFill>
                <a:latin typeface="Arial Black"/>
                <a:cs typeface="Arial Black"/>
              </a:rPr>
              <a:t>same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courtesy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25">
                <a:solidFill>
                  <a:srgbClr val="FF1675"/>
                </a:solidFill>
                <a:latin typeface="Arial Black"/>
                <a:cs typeface="Arial Black"/>
              </a:rPr>
              <a:t>as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54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25">
                <a:solidFill>
                  <a:srgbClr val="FF1675"/>
                </a:solidFill>
                <a:latin typeface="Arial Black"/>
                <a:cs typeface="Arial Black"/>
              </a:rPr>
              <a:t>human</a:t>
            </a:r>
            <a:endParaRPr sz="3400">
              <a:latin typeface="Arial Black"/>
              <a:cs typeface="Arial Black"/>
            </a:endParaRPr>
          </a:p>
          <a:p>
            <a:pPr marL="15875">
              <a:lnSpc>
                <a:spcPct val="100000"/>
              </a:lnSpc>
              <a:spcBef>
                <a:spcPts val="2735"/>
              </a:spcBef>
            </a:pP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Avoid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offensive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or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inappropriate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language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556634" y="4373371"/>
            <a:ext cx="2899410" cy="14947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 indent="160655">
              <a:lnSpc>
                <a:spcPct val="100800"/>
              </a:lnSpc>
              <a:spcBef>
                <a:spcPts val="50"/>
              </a:spcBef>
            </a:pPr>
            <a:r>
              <a:rPr dirty="0" sz="4800" spc="-475">
                <a:solidFill>
                  <a:srgbClr val="130F25"/>
                </a:solidFill>
                <a:latin typeface="Arial Black"/>
                <a:cs typeface="Arial Black"/>
              </a:rPr>
              <a:t>Test</a:t>
            </a:r>
            <a:r>
              <a:rPr dirty="0" sz="4800" spc="-3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4800" spc="-355">
                <a:solidFill>
                  <a:srgbClr val="130F25"/>
                </a:solidFill>
                <a:latin typeface="Arial Black"/>
                <a:cs typeface="Arial Black"/>
              </a:rPr>
              <a:t>with real</a:t>
            </a:r>
            <a:r>
              <a:rPr dirty="0" sz="4800" spc="-3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4800" spc="-390">
                <a:solidFill>
                  <a:srgbClr val="130F25"/>
                </a:solidFill>
                <a:latin typeface="Arial Black"/>
                <a:cs typeface="Arial Black"/>
              </a:rPr>
              <a:t>users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82865" y="3911091"/>
            <a:ext cx="9182100" cy="104965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700" marR="5080" indent="3175">
              <a:lnSpc>
                <a:spcPts val="3979"/>
              </a:lnSpc>
              <a:spcBef>
                <a:spcPts val="305"/>
              </a:spcBef>
            </a:pPr>
            <a:r>
              <a:rPr dirty="0" sz="3400" spc="-254">
                <a:solidFill>
                  <a:srgbClr val="FF1675"/>
                </a:solidFill>
                <a:latin typeface="Arial Black"/>
                <a:cs typeface="Arial Black"/>
              </a:rPr>
              <a:t>Gather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feedback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1675"/>
                </a:solidFill>
                <a:latin typeface="Arial Black"/>
                <a:cs typeface="Arial Black"/>
              </a:rPr>
              <a:t>from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FF1675"/>
                </a:solidFill>
                <a:latin typeface="Arial Black"/>
                <a:cs typeface="Arial Black"/>
              </a:rPr>
              <a:t>real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25">
                <a:solidFill>
                  <a:srgbClr val="FF1675"/>
                </a:solidFill>
                <a:latin typeface="Arial Black"/>
                <a:cs typeface="Arial Black"/>
              </a:rPr>
              <a:t>users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to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20">
                <a:solidFill>
                  <a:srgbClr val="FF1675"/>
                </a:solidFill>
                <a:latin typeface="Arial Black"/>
                <a:cs typeface="Arial Black"/>
              </a:rPr>
              <a:t>fine-</a:t>
            </a:r>
            <a:r>
              <a:rPr dirty="0" sz="3400" spc="-114">
                <a:solidFill>
                  <a:srgbClr val="FF1675"/>
                </a:solidFill>
                <a:latin typeface="Arial Black"/>
                <a:cs typeface="Arial Black"/>
              </a:rPr>
              <a:t>tune 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your</a:t>
            </a:r>
            <a:r>
              <a:rPr dirty="0" sz="3400" spc="-21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prompts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 marR="5080" indent="3175">
              <a:lnSpc>
                <a:spcPct val="100600"/>
              </a:lnSpc>
              <a:spcBef>
                <a:spcPts val="75"/>
              </a:spcBef>
            </a:pPr>
            <a:r>
              <a:rPr dirty="0" spc="-290"/>
              <a:t>They</a:t>
            </a:r>
            <a:r>
              <a:rPr dirty="0" spc="-229"/>
              <a:t> </a:t>
            </a:r>
            <a:r>
              <a:rPr dirty="0" spc="-315"/>
              <a:t>can</a:t>
            </a:r>
            <a:r>
              <a:rPr dirty="0" spc="-229"/>
              <a:t> </a:t>
            </a:r>
            <a:r>
              <a:rPr dirty="0" spc="-240"/>
              <a:t>provide</a:t>
            </a:r>
            <a:r>
              <a:rPr dirty="0" spc="-229"/>
              <a:t> </a:t>
            </a:r>
            <a:r>
              <a:rPr dirty="0" spc="-285"/>
              <a:t>valuable</a:t>
            </a:r>
            <a:r>
              <a:rPr dirty="0" spc="-235"/>
              <a:t> </a:t>
            </a:r>
            <a:r>
              <a:rPr dirty="0" spc="-280"/>
              <a:t>insights</a:t>
            </a:r>
            <a:r>
              <a:rPr dirty="0" spc="-229"/>
              <a:t> </a:t>
            </a:r>
            <a:r>
              <a:rPr dirty="0" spc="-235"/>
              <a:t>into</a:t>
            </a:r>
            <a:r>
              <a:rPr dirty="0" spc="-240"/>
              <a:t> </a:t>
            </a:r>
            <a:r>
              <a:rPr dirty="0" spc="-75"/>
              <a:t>the </a:t>
            </a:r>
            <a:r>
              <a:rPr dirty="0" spc="-265"/>
              <a:t>effectiveness</a:t>
            </a:r>
            <a:r>
              <a:rPr dirty="0" spc="-235"/>
              <a:t> </a:t>
            </a:r>
            <a:r>
              <a:rPr dirty="0" spc="-190"/>
              <a:t>of</a:t>
            </a:r>
            <a:r>
              <a:rPr dirty="0" spc="-229"/>
              <a:t> </a:t>
            </a:r>
            <a:r>
              <a:rPr dirty="0" spc="-245"/>
              <a:t>your</a:t>
            </a:r>
            <a:r>
              <a:rPr dirty="0" spc="-229"/>
              <a:t> </a:t>
            </a:r>
            <a:r>
              <a:rPr dirty="0" spc="-280"/>
              <a:t>questions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69316" y="9645781"/>
            <a:ext cx="2773403" cy="61373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73909" y="1190865"/>
            <a:ext cx="934085" cy="0"/>
          </a:xfrm>
          <a:custGeom>
            <a:avLst/>
            <a:gdLst/>
            <a:ahLst/>
            <a:cxnLst/>
            <a:rect l="l" t="t" r="r" b="b"/>
            <a:pathLst>
              <a:path w="934085" h="0">
                <a:moveTo>
                  <a:pt x="0" y="0"/>
                </a:moveTo>
                <a:lnTo>
                  <a:pt x="933620" y="0"/>
                </a:lnTo>
              </a:path>
            </a:pathLst>
          </a:custGeom>
          <a:ln w="137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8004424" y="3458029"/>
            <a:ext cx="3446779" cy="0"/>
          </a:xfrm>
          <a:custGeom>
            <a:avLst/>
            <a:gdLst/>
            <a:ahLst/>
            <a:cxnLst/>
            <a:rect l="l" t="t" r="r" b="b"/>
            <a:pathLst>
              <a:path w="3446779" h="0">
                <a:moveTo>
                  <a:pt x="0" y="0"/>
                </a:moveTo>
                <a:lnTo>
                  <a:pt x="3446158" y="0"/>
                </a:lnTo>
              </a:path>
            </a:pathLst>
          </a:custGeom>
          <a:ln w="4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203600" y="3458029"/>
            <a:ext cx="2169795" cy="0"/>
          </a:xfrm>
          <a:custGeom>
            <a:avLst/>
            <a:gdLst/>
            <a:ahLst/>
            <a:cxnLst/>
            <a:rect l="l" t="t" r="r" b="b"/>
            <a:pathLst>
              <a:path w="2169795" h="0">
                <a:moveTo>
                  <a:pt x="0" y="0"/>
                </a:moveTo>
                <a:lnTo>
                  <a:pt x="2169295" y="0"/>
                </a:lnTo>
              </a:path>
            </a:pathLst>
          </a:custGeom>
          <a:ln w="4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91537" y="229569"/>
            <a:ext cx="12509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1">
                <a:solidFill>
                  <a:srgbClr val="33363B"/>
                </a:solidFill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22782" y="229569"/>
            <a:ext cx="218503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33363B"/>
                </a:solidFill>
                <a:latin typeface="Arial"/>
                <a:cs typeface="Arial"/>
              </a:rPr>
              <a:t>openai</a:t>
            </a:r>
            <a:r>
              <a:rPr dirty="0" sz="1300" spc="425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/</a:t>
            </a:r>
            <a:r>
              <a:rPr dirty="0" sz="1300" spc="46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33363B"/>
                </a:solidFill>
                <a:latin typeface="Arial"/>
                <a:cs typeface="Arial"/>
              </a:rPr>
              <a:t>opena</a:t>
            </a:r>
            <a:r>
              <a:rPr dirty="0" sz="1300" spc="60">
                <a:solidFill>
                  <a:srgbClr val="5B5E62"/>
                </a:solidFill>
                <a:latin typeface="Arial"/>
                <a:cs typeface="Arial"/>
              </a:rPr>
              <a:t>i</a:t>
            </a:r>
            <a:r>
              <a:rPr dirty="0" sz="1300" spc="60">
                <a:solidFill>
                  <a:srgbClr val="33363B"/>
                </a:solidFill>
                <a:latin typeface="Arial"/>
                <a:cs typeface="Arial"/>
              </a:rPr>
              <a:t>-cookbook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181456" y="169518"/>
            <a:ext cx="1644014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15060" algn="l"/>
              </a:tabLst>
            </a:pPr>
            <a:r>
              <a:rPr dirty="0" sz="1700" spc="130">
                <a:solidFill>
                  <a:srgbClr val="747B82"/>
                </a:solidFill>
                <a:latin typeface="Arial"/>
                <a:cs typeface="Arial"/>
              </a:rPr>
              <a:t>Q</a:t>
            </a:r>
            <a:r>
              <a:rPr dirty="0" sz="1700" spc="40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Type</a:t>
            </a:r>
            <a:r>
              <a:rPr dirty="0" sz="1300" spc="-19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600" spc="-275">
                <a:solidFill>
                  <a:srgbClr val="747B82"/>
                </a:solidFill>
                <a:latin typeface="Arial"/>
                <a:cs typeface="Arial"/>
              </a:rPr>
              <a:t>(Z)</a:t>
            </a:r>
            <a:r>
              <a:rPr dirty="0" sz="1600" spc="-8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250" spc="-25">
                <a:solidFill>
                  <a:srgbClr val="747B82"/>
                </a:solidFill>
                <a:latin typeface="Arial"/>
                <a:cs typeface="Arial"/>
              </a:rPr>
              <a:t>to</a:t>
            </a:r>
            <a:r>
              <a:rPr dirty="0" sz="1250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search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4972372" y="141783"/>
            <a:ext cx="219075" cy="3841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50" spc="-695">
                <a:solidFill>
                  <a:srgbClr val="747B82"/>
                </a:solidFill>
                <a:latin typeface="Courier New"/>
                <a:cs typeface="Courier New"/>
              </a:rPr>
              <a:t>&gt;-</a:t>
            </a:r>
            <a:endParaRPr sz="23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5679191" y="205906"/>
            <a:ext cx="391795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670" algn="l"/>
              </a:tabLst>
            </a:pPr>
            <a:r>
              <a:rPr dirty="0" sz="1450" spc="-450">
                <a:solidFill>
                  <a:srgbClr val="747B82"/>
                </a:solidFill>
                <a:latin typeface="Arial"/>
                <a:cs typeface="Arial"/>
              </a:rPr>
              <a:t>+</a:t>
            </a:r>
            <a:r>
              <a:rPr dirty="0" sz="1450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450" spc="-200">
                <a:solidFill>
                  <a:srgbClr val="747B82"/>
                </a:solidFill>
                <a:latin typeface="Arial"/>
                <a:cs typeface="Arial"/>
              </a:rPr>
              <a:t>....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7532311" y="-62794"/>
            <a:ext cx="88900" cy="4762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50" spc="-600">
                <a:solidFill>
                  <a:srgbClr val="2475DB"/>
                </a:solidFill>
                <a:latin typeface="Arial"/>
                <a:cs typeface="Arial"/>
              </a:rPr>
              <a:t>•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6308235" y="149672"/>
            <a:ext cx="98488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7690" algn="l"/>
                <a:tab pos="906780" algn="l"/>
              </a:tabLst>
            </a:pPr>
            <a:r>
              <a:rPr dirty="0" sz="2000" spc="15">
                <a:solidFill>
                  <a:srgbClr val="747B82"/>
                </a:solidFill>
                <a:latin typeface="Arial"/>
                <a:cs typeface="Arial"/>
              </a:rPr>
              <a:t>0</a:t>
            </a:r>
            <a:r>
              <a:rPr dirty="0" sz="2000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800" spc="-509">
                <a:solidFill>
                  <a:srgbClr val="747B82"/>
                </a:solidFill>
                <a:latin typeface="Arial"/>
                <a:cs typeface="Arial"/>
              </a:rPr>
              <a:t>141</a:t>
            </a:r>
            <a:r>
              <a:rPr dirty="0" sz="1800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950" spc="-520">
                <a:solidFill>
                  <a:srgbClr val="747B82"/>
                </a:solidFill>
                <a:latin typeface="Times New Roman"/>
                <a:cs typeface="Times New Roman"/>
              </a:rPr>
              <a:t>g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58233" y="713028"/>
            <a:ext cx="11696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2190" algn="l"/>
              </a:tabLst>
            </a:pPr>
            <a:r>
              <a:rPr dirty="0" sz="1800" spc="-315">
                <a:solidFill>
                  <a:srgbClr val="747B82"/>
                </a:solidFill>
                <a:latin typeface="Arial"/>
                <a:cs typeface="Arial"/>
              </a:rPr>
              <a:t>&lt;</a:t>
            </a:r>
            <a:r>
              <a:rPr dirty="0" sz="1800" spc="-26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800" spc="-315">
                <a:solidFill>
                  <a:srgbClr val="747B82"/>
                </a:solidFill>
                <a:latin typeface="Arial"/>
                <a:cs typeface="Arial"/>
              </a:rPr>
              <a:t>&gt;</a:t>
            </a:r>
            <a:r>
              <a:rPr dirty="0" sz="1800" spc="17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20" b="1">
                <a:solidFill>
                  <a:srgbClr val="33363B"/>
                </a:solidFill>
                <a:latin typeface="Arial"/>
                <a:cs typeface="Arial"/>
              </a:rPr>
              <a:t>Code</a:t>
            </a:r>
            <a:r>
              <a:rPr dirty="0" sz="1300" b="1">
                <a:solidFill>
                  <a:srgbClr val="33363B"/>
                </a:solidFill>
                <a:latin typeface="Arial"/>
                <a:cs typeface="Arial"/>
              </a:rPr>
              <a:t>	</a:t>
            </a:r>
            <a:r>
              <a:rPr dirty="0" sz="2000" spc="-50" b="1">
                <a:solidFill>
                  <a:srgbClr val="747B82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564577" y="802086"/>
            <a:ext cx="256286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9610" algn="l"/>
                <a:tab pos="1250315" algn="l"/>
              </a:tabLst>
            </a:pPr>
            <a:r>
              <a:rPr dirty="0" sz="1300" spc="-10">
                <a:solidFill>
                  <a:srgbClr val="464B4D"/>
                </a:solidFill>
                <a:latin typeface="Arial"/>
                <a:cs typeface="Arial"/>
              </a:rPr>
              <a:t>Issues</a:t>
            </a:r>
            <a:r>
              <a:rPr dirty="0" sz="1300">
                <a:solidFill>
                  <a:srgbClr val="464B4D"/>
                </a:solidFill>
                <a:latin typeface="Arial"/>
                <a:cs typeface="Arial"/>
              </a:rPr>
              <a:t>	</a:t>
            </a:r>
            <a:r>
              <a:rPr dirty="0" sz="1100" spc="-25">
                <a:solidFill>
                  <a:srgbClr val="33363B"/>
                </a:solidFill>
                <a:latin typeface="Arial"/>
                <a:cs typeface="Arial"/>
              </a:rPr>
              <a:t>44</a:t>
            </a:r>
            <a:r>
              <a:rPr dirty="0" sz="1100">
                <a:solidFill>
                  <a:srgbClr val="33363B"/>
                </a:solidFill>
                <a:latin typeface="Arial"/>
                <a:cs typeface="Arial"/>
              </a:rPr>
              <a:t>	</a:t>
            </a:r>
            <a:r>
              <a:rPr dirty="0" baseline="2136" sz="1950" b="1">
                <a:solidFill>
                  <a:srgbClr val="747B82"/>
                </a:solidFill>
                <a:latin typeface="Arial"/>
                <a:cs typeface="Arial"/>
              </a:rPr>
              <a:t>11</a:t>
            </a:r>
            <a:r>
              <a:rPr dirty="0" baseline="2136" sz="1950" spc="225" b="1">
                <a:solidFill>
                  <a:srgbClr val="747B82"/>
                </a:solidFill>
                <a:latin typeface="Arial"/>
                <a:cs typeface="Arial"/>
              </a:rPr>
              <a:t>  </a:t>
            </a:r>
            <a:r>
              <a:rPr dirty="0" baseline="2136" sz="1950">
                <a:solidFill>
                  <a:srgbClr val="33363B"/>
                </a:solidFill>
                <a:latin typeface="Arial"/>
                <a:cs typeface="Arial"/>
              </a:rPr>
              <a:t>Pull</a:t>
            </a:r>
            <a:r>
              <a:rPr dirty="0" baseline="2136" sz="1950" spc="-75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baseline="2136" sz="1950" spc="-15">
                <a:solidFill>
                  <a:srgbClr val="33363B"/>
                </a:solidFill>
                <a:latin typeface="Arial"/>
                <a:cs typeface="Arial"/>
              </a:rPr>
              <a:t>requests</a:t>
            </a:r>
            <a:endParaRPr baseline="2136" sz="19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311130" y="708448"/>
            <a:ext cx="13506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4810" algn="l"/>
                <a:tab pos="773430" algn="l"/>
              </a:tabLst>
            </a:pPr>
            <a:r>
              <a:rPr dirty="0" sz="1050" spc="-50">
                <a:solidFill>
                  <a:srgbClr val="33363B"/>
                </a:solidFill>
                <a:latin typeface="Arial"/>
                <a:cs typeface="Arial"/>
              </a:rPr>
              <a:t>3</a:t>
            </a:r>
            <a:r>
              <a:rPr dirty="0" sz="1050">
                <a:solidFill>
                  <a:srgbClr val="33363B"/>
                </a:solidFill>
                <a:latin typeface="Arial"/>
                <a:cs typeface="Arial"/>
              </a:rPr>
              <a:t>	</a:t>
            </a:r>
            <a:r>
              <a:rPr dirty="0" sz="2000" spc="15">
                <a:solidFill>
                  <a:srgbClr val="747B82"/>
                </a:solidFill>
                <a:latin typeface="Arial"/>
                <a:cs typeface="Arial"/>
              </a:rPr>
              <a:t>0</a:t>
            </a:r>
            <a:r>
              <a:rPr dirty="0" sz="2000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300" spc="-10">
                <a:solidFill>
                  <a:srgbClr val="33363B"/>
                </a:solidFill>
                <a:latin typeface="Arial"/>
                <a:cs typeface="Arial"/>
              </a:rPr>
              <a:t>Actions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944471" y="797506"/>
            <a:ext cx="95885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4"/>
              </a:lnSpc>
              <a:tabLst>
                <a:tab pos="313055" algn="l"/>
              </a:tabLst>
            </a:pPr>
            <a:r>
              <a:rPr dirty="0" sz="2000" spc="-50">
                <a:solidFill>
                  <a:srgbClr val="747B82"/>
                </a:solidFill>
                <a:latin typeface="Arial"/>
                <a:cs typeface="Arial"/>
              </a:rPr>
              <a:t>0</a:t>
            </a:r>
            <a:r>
              <a:rPr dirty="0" sz="2000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300" spc="-10">
                <a:solidFill>
                  <a:srgbClr val="33363B"/>
                </a:solidFill>
                <a:latin typeface="Arial"/>
                <a:cs typeface="Arial"/>
              </a:rPr>
              <a:t>Security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491454" y="797506"/>
            <a:ext cx="6254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33363B"/>
                </a:solidFill>
                <a:latin typeface="Arial"/>
                <a:cs typeface="Arial"/>
              </a:rPr>
              <a:t>lnslghts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873299" y="1303610"/>
            <a:ext cx="2379345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650" spc="6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$1</a:t>
            </a:r>
            <a:r>
              <a:rPr dirty="0" sz="2650" spc="-270">
                <a:latin typeface="Times New Roman"/>
                <a:cs typeface="Times New Roman"/>
              </a:rPr>
              <a:t> </a:t>
            </a:r>
            <a:r>
              <a:rPr dirty="0" sz="1900" spc="45">
                <a:solidFill>
                  <a:srgbClr val="33363B"/>
                </a:solidFill>
                <a:latin typeface="Arial"/>
                <a:cs typeface="Arial"/>
              </a:rPr>
              <a:t>openai-</a:t>
            </a:r>
            <a:r>
              <a:rPr dirty="0" sz="1900" spc="40">
                <a:solidFill>
                  <a:srgbClr val="33363B"/>
                </a:solidFill>
                <a:latin typeface="Arial"/>
                <a:cs typeface="Arial"/>
              </a:rPr>
              <a:t>cookbook</a:t>
            </a:r>
            <a:endParaRPr sz="19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379195" y="1500810"/>
            <a:ext cx="45593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50">
                <a:solidFill>
                  <a:srgbClr val="747B82"/>
                </a:solidFill>
                <a:latin typeface="Arial"/>
                <a:cs typeface="Arial"/>
              </a:rPr>
              <a:t>Public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0914084" y="1397757"/>
            <a:ext cx="140843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0675" algn="l"/>
                <a:tab pos="891540" algn="l"/>
                <a:tab pos="1316355" algn="l"/>
              </a:tabLst>
            </a:pPr>
            <a:r>
              <a:rPr dirty="0" sz="1550" spc="60" b="1">
                <a:solidFill>
                  <a:srgbClr val="747B82"/>
                </a:solidFill>
                <a:latin typeface="Arial"/>
                <a:cs typeface="Arial"/>
              </a:rPr>
              <a:t>0</a:t>
            </a:r>
            <a:r>
              <a:rPr dirty="0" sz="1550" b="1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100" spc="-10" b="1">
                <a:solidFill>
                  <a:srgbClr val="33363B"/>
                </a:solidFill>
                <a:latin typeface="Arial"/>
                <a:cs typeface="Arial"/>
              </a:rPr>
              <a:t>Watch</a:t>
            </a:r>
            <a:r>
              <a:rPr dirty="0" sz="1100" b="1">
                <a:solidFill>
                  <a:srgbClr val="33363B"/>
                </a:solidFill>
                <a:latin typeface="Arial"/>
                <a:cs typeface="Arial"/>
              </a:rPr>
              <a:t>	</a:t>
            </a:r>
            <a:r>
              <a:rPr dirty="0" sz="1100" spc="-25" b="1">
                <a:solidFill>
                  <a:srgbClr val="464B4D"/>
                </a:solidFill>
                <a:latin typeface="Arial"/>
                <a:cs typeface="Arial"/>
              </a:rPr>
              <a:t>790</a:t>
            </a:r>
            <a:r>
              <a:rPr dirty="0" sz="1100" b="1">
                <a:solidFill>
                  <a:srgbClr val="464B4D"/>
                </a:solidFill>
                <a:latin typeface="Arial"/>
                <a:cs typeface="Arial"/>
              </a:rPr>
              <a:t>	</a:t>
            </a:r>
            <a:r>
              <a:rPr dirty="0" sz="1100" spc="-25">
                <a:solidFill>
                  <a:srgbClr val="5B5E62"/>
                </a:solidFill>
                <a:latin typeface="Arial"/>
                <a:cs typeface="Arial"/>
              </a:rPr>
              <a:t>,.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2740487" y="1464169"/>
            <a:ext cx="1026794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3210" algn="l"/>
                <a:tab pos="735965" algn="l"/>
              </a:tabLst>
            </a:pPr>
            <a:r>
              <a:rPr dirty="0" sz="1100">
                <a:solidFill>
                  <a:srgbClr val="747B82"/>
                </a:solidFill>
                <a:latin typeface="Arial"/>
                <a:cs typeface="Arial"/>
              </a:rPr>
              <a:t>'-</a:t>
            </a:r>
            <a:r>
              <a:rPr dirty="0" sz="1100" spc="-50">
                <a:solidFill>
                  <a:srgbClr val="747B82"/>
                </a:solidFill>
                <a:latin typeface="Arial"/>
                <a:cs typeface="Arial"/>
              </a:rPr>
              <a:t>/</a:t>
            </a:r>
            <a:r>
              <a:rPr dirty="0" sz="1100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100" spc="-20" b="1">
                <a:solidFill>
                  <a:srgbClr val="464B4D"/>
                </a:solidFill>
                <a:latin typeface="Arial"/>
                <a:cs typeface="Arial"/>
              </a:rPr>
              <a:t>Fork</a:t>
            </a:r>
            <a:r>
              <a:rPr dirty="0" sz="1100" b="1">
                <a:solidFill>
                  <a:srgbClr val="464B4D"/>
                </a:solidFill>
                <a:latin typeface="Arial"/>
                <a:cs typeface="Arial"/>
              </a:rPr>
              <a:t>	</a:t>
            </a:r>
            <a:r>
              <a:rPr dirty="0" sz="1100" spc="-20" b="1">
                <a:solidFill>
                  <a:srgbClr val="33363B"/>
                </a:solidFill>
                <a:latin typeface="Arial"/>
                <a:cs typeface="Arial"/>
              </a:rPr>
              <a:t>8.1k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4460791" y="1487070"/>
            <a:ext cx="1329055" cy="193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0"/>
              </a:lnSpc>
              <a:tabLst>
                <a:tab pos="494665" algn="l"/>
                <a:tab pos="927100" algn="l"/>
              </a:tabLst>
            </a:pPr>
            <a:r>
              <a:rPr dirty="0" sz="4100" spc="-50">
                <a:solidFill>
                  <a:srgbClr val="747B82"/>
                </a:solidFill>
                <a:latin typeface="Arial"/>
                <a:cs typeface="Arial"/>
              </a:rPr>
              <a:t>*</a:t>
            </a:r>
            <a:r>
              <a:rPr dirty="0" sz="4100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100" spc="-20" b="1">
                <a:solidFill>
                  <a:srgbClr val="33363B"/>
                </a:solidFill>
                <a:latin typeface="Arial"/>
                <a:cs typeface="Arial"/>
              </a:rPr>
              <a:t>Star</a:t>
            </a:r>
            <a:r>
              <a:rPr dirty="0" sz="1100" b="1">
                <a:solidFill>
                  <a:srgbClr val="33363B"/>
                </a:solidFill>
                <a:latin typeface="Arial"/>
                <a:cs typeface="Arial"/>
              </a:rPr>
              <a:t>	</a:t>
            </a:r>
            <a:r>
              <a:rPr dirty="0" sz="1100" spc="45" b="1">
                <a:solidFill>
                  <a:srgbClr val="464B4D"/>
                </a:solidFill>
                <a:latin typeface="Arial"/>
                <a:cs typeface="Arial"/>
              </a:rPr>
              <a:t>49.3k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095778" y="2248133"/>
            <a:ext cx="886460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5910" algn="l"/>
              </a:tabLst>
            </a:pPr>
            <a:r>
              <a:rPr dirty="0" sz="1850" spc="-25">
                <a:solidFill>
                  <a:srgbClr val="747B82"/>
                </a:solidFill>
                <a:latin typeface="Arial"/>
                <a:cs typeface="Arial"/>
              </a:rPr>
              <a:t>l'</a:t>
            </a:r>
            <a:r>
              <a:rPr dirty="0" sz="1850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300">
                <a:solidFill>
                  <a:srgbClr val="33363B"/>
                </a:solidFill>
                <a:latin typeface="Arial"/>
                <a:cs typeface="Arial"/>
              </a:rPr>
              <a:t>main</a:t>
            </a:r>
            <a:r>
              <a:rPr dirty="0" sz="1300" spc="375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5B5E62"/>
                </a:solidFill>
                <a:latin typeface="Arial"/>
                <a:cs typeface="Arial"/>
              </a:rPr>
              <a:t>...</a:t>
            </a:r>
            <a:endParaRPr sz="13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326367" y="2254494"/>
            <a:ext cx="11334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20">
                <a:solidFill>
                  <a:srgbClr val="33363B"/>
                </a:solidFill>
                <a:latin typeface="Arial"/>
                <a:cs typeface="Arial"/>
              </a:rPr>
              <a:t>1-</a:t>
            </a:r>
            <a:r>
              <a:rPr dirty="0" sz="1800">
                <a:solidFill>
                  <a:srgbClr val="33363B"/>
                </a:solidFill>
                <a:latin typeface="Arial"/>
                <a:cs typeface="Arial"/>
              </a:rPr>
              <a:t>'</a:t>
            </a:r>
            <a:r>
              <a:rPr dirty="0" sz="1800" spc="-90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3363B"/>
                </a:solidFill>
                <a:latin typeface="Arial"/>
                <a:cs typeface="Arial"/>
              </a:rPr>
              <a:t>5</a:t>
            </a:r>
            <a:r>
              <a:rPr dirty="0" sz="1300" spc="85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branches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629660" y="2318107"/>
            <a:ext cx="7524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1">
                <a:solidFill>
                  <a:srgbClr val="33363B"/>
                </a:solidFill>
                <a:latin typeface="Arial"/>
                <a:cs typeface="Arial"/>
              </a:rPr>
              <a:t>'O</a:t>
            </a:r>
            <a:r>
              <a:rPr dirty="0" sz="1300" spc="80" b="1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300" spc="-114" b="1">
                <a:solidFill>
                  <a:srgbClr val="464B4D"/>
                </a:solidFill>
                <a:latin typeface="Arial"/>
                <a:cs typeface="Arial"/>
              </a:rPr>
              <a:t>O</a:t>
            </a:r>
            <a:r>
              <a:rPr dirty="0" sz="1300" spc="10" b="1">
                <a:solidFill>
                  <a:srgbClr val="464B4D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747B82"/>
                </a:solidFill>
                <a:latin typeface="Arial"/>
                <a:cs typeface="Arial"/>
              </a:rPr>
              <a:t>tags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11528945" y="2242365"/>
            <a:ext cx="192405" cy="321310"/>
          </a:xfrm>
          <a:custGeom>
            <a:avLst/>
            <a:gdLst/>
            <a:ahLst/>
            <a:cxnLst/>
            <a:rect l="l" t="t" r="r" b="b"/>
            <a:pathLst>
              <a:path w="192404" h="321310">
                <a:moveTo>
                  <a:pt x="192216" y="321102"/>
                </a:moveTo>
                <a:lnTo>
                  <a:pt x="0" y="321102"/>
                </a:lnTo>
                <a:lnTo>
                  <a:pt x="0" y="0"/>
                </a:lnTo>
                <a:lnTo>
                  <a:pt x="192216" y="0"/>
                </a:lnTo>
                <a:lnTo>
                  <a:pt x="192216" y="321102"/>
                </a:lnTo>
                <a:close/>
              </a:path>
            </a:pathLst>
          </a:custGeom>
          <a:solidFill>
            <a:srgbClr val="318C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1827248" y="2312442"/>
            <a:ext cx="588010" cy="237490"/>
          </a:xfrm>
          <a:custGeom>
            <a:avLst/>
            <a:gdLst/>
            <a:ahLst/>
            <a:cxnLst/>
            <a:rect l="l" t="t" r="r" b="b"/>
            <a:pathLst>
              <a:path w="588009" h="237489">
                <a:moveTo>
                  <a:pt x="587682" y="236864"/>
                </a:moveTo>
                <a:lnTo>
                  <a:pt x="0" y="236864"/>
                </a:lnTo>
                <a:lnTo>
                  <a:pt x="0" y="0"/>
                </a:lnTo>
                <a:lnTo>
                  <a:pt x="587682" y="0"/>
                </a:lnTo>
                <a:lnTo>
                  <a:pt x="587682" y="236864"/>
                </a:lnTo>
                <a:close/>
              </a:path>
            </a:pathLst>
          </a:custGeom>
          <a:solidFill>
            <a:srgbClr val="318C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11516244" y="2238974"/>
            <a:ext cx="930275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204">
                <a:solidFill>
                  <a:srgbClr val="F6F9F7"/>
                </a:solidFill>
                <a:latin typeface="Arial"/>
                <a:cs typeface="Arial"/>
              </a:rPr>
              <a:t>&lt;&gt;</a:t>
            </a:r>
            <a:r>
              <a:rPr dirty="0" sz="1850" spc="125">
                <a:solidFill>
                  <a:srgbClr val="F6F9F7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6F9F7"/>
                </a:solidFill>
                <a:latin typeface="Arial"/>
                <a:cs typeface="Arial"/>
              </a:rPr>
              <a:t>Code</a:t>
            </a:r>
            <a:r>
              <a:rPr dirty="0" sz="1300" spc="265" b="1">
                <a:solidFill>
                  <a:srgbClr val="F6F9F7"/>
                </a:solidFill>
                <a:latin typeface="Arial"/>
                <a:cs typeface="Arial"/>
              </a:rPr>
              <a:t> </a:t>
            </a:r>
            <a:r>
              <a:rPr dirty="0" sz="1300" spc="-145">
                <a:solidFill>
                  <a:srgbClr val="F6F9F7"/>
                </a:solidFill>
                <a:latin typeface="Arial"/>
                <a:cs typeface="Arial"/>
              </a:rPr>
              <a:t>....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477730" y="3009707"/>
            <a:ext cx="284480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 b="1">
                <a:solidFill>
                  <a:srgbClr val="33363B"/>
                </a:solidFill>
                <a:latin typeface="Arial"/>
                <a:cs typeface="Arial"/>
              </a:rPr>
              <a:t>simonpfish</a:t>
            </a:r>
            <a:r>
              <a:rPr dirty="0" sz="1300" spc="245" b="1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3363B"/>
                </a:solidFill>
                <a:latin typeface="Arial"/>
                <a:cs typeface="Arial"/>
              </a:rPr>
              <a:t>add</a:t>
            </a:r>
            <a:r>
              <a:rPr dirty="0" sz="1300" spc="140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3363B"/>
                </a:solidFill>
                <a:latin typeface="Arial"/>
                <a:cs typeface="Arial"/>
              </a:rPr>
              <a:t>function</a:t>
            </a:r>
            <a:r>
              <a:rPr dirty="0" sz="1300" spc="140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3363B"/>
                </a:solidFill>
                <a:latin typeface="Arial"/>
                <a:cs typeface="Arial"/>
              </a:rPr>
              <a:t>calling</a:t>
            </a:r>
            <a:r>
              <a:rPr dirty="0" sz="1300" spc="60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33363B"/>
                </a:solidFill>
                <a:latin typeface="Arial"/>
                <a:cs typeface="Arial"/>
              </a:rPr>
              <a:t>tags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131684" y="2318107"/>
            <a:ext cx="74803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33363B"/>
                </a:solidFill>
                <a:latin typeface="Arial"/>
                <a:cs typeface="Arial"/>
              </a:rPr>
              <a:t>Go</a:t>
            </a:r>
            <a:r>
              <a:rPr dirty="0" sz="1300" spc="-70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64B4D"/>
                </a:solidFill>
                <a:latin typeface="Arial"/>
                <a:cs typeface="Arial"/>
              </a:rPr>
              <a:t>to</a:t>
            </a:r>
            <a:r>
              <a:rPr dirty="0" sz="1300" spc="145">
                <a:solidFill>
                  <a:srgbClr val="464B4D"/>
                </a:solidFill>
                <a:latin typeface="Arial"/>
                <a:cs typeface="Arial"/>
              </a:rPr>
              <a:t> </a:t>
            </a:r>
            <a:r>
              <a:rPr dirty="0" sz="1300" spc="65">
                <a:solidFill>
                  <a:srgbClr val="33363B"/>
                </a:solidFill>
                <a:latin typeface="Arial"/>
                <a:cs typeface="Arial"/>
              </a:rPr>
              <a:t>file</a:t>
            </a:r>
            <a:endParaRPr sz="13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0348910" y="2304368"/>
            <a:ext cx="77978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33363B"/>
                </a:solidFill>
                <a:latin typeface="Arial"/>
                <a:cs typeface="Arial"/>
              </a:rPr>
              <a:t>Add</a:t>
            </a:r>
            <a:r>
              <a:rPr dirty="0" sz="1300" spc="35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300" spc="120">
                <a:solidFill>
                  <a:srgbClr val="464B4D"/>
                </a:solidFill>
                <a:latin typeface="Arial"/>
                <a:cs typeface="Arial"/>
              </a:rPr>
              <a:t>file,.</a:t>
            </a:r>
            <a:endParaRPr sz="13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9317055" y="2920650"/>
            <a:ext cx="18808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50">
                <a:solidFill>
                  <a:srgbClr val="747B82"/>
                </a:solidFill>
                <a:latin typeface="Times New Roman"/>
                <a:cs typeface="Times New Roman"/>
              </a:rPr>
              <a:t>ccablfe</a:t>
            </a:r>
            <a:r>
              <a:rPr dirty="0" sz="1450" spc="155">
                <a:solidFill>
                  <a:srgbClr val="747B82"/>
                </a:solidFill>
                <a:latin typeface="Times New Roman"/>
                <a:cs typeface="Times New Roman"/>
              </a:rPr>
              <a:t>  </a:t>
            </a: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2</a:t>
            </a:r>
            <a:r>
              <a:rPr dirty="0" sz="1300" spc="3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hours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747B82"/>
                </a:solidFill>
                <a:latin typeface="Times New Roman"/>
                <a:cs typeface="Times New Roman"/>
              </a:rPr>
              <a:t>ago</a:t>
            </a:r>
            <a:r>
              <a:rPr dirty="0" sz="1450" spc="110">
                <a:solidFill>
                  <a:srgbClr val="747B82"/>
                </a:solidFill>
                <a:latin typeface="Times New Roman"/>
                <a:cs typeface="Times New Roman"/>
              </a:rPr>
              <a:t>  </a:t>
            </a:r>
            <a:r>
              <a:rPr dirty="0" sz="2000" spc="15">
                <a:solidFill>
                  <a:srgbClr val="33363B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1349225" y="3009707"/>
            <a:ext cx="105410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33363B"/>
                </a:solidFill>
                <a:latin typeface="Arial"/>
                <a:cs typeface="Arial"/>
              </a:rPr>
              <a:t>690</a:t>
            </a:r>
            <a:r>
              <a:rPr dirty="0" sz="1300" spc="345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commits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070651" y="3354999"/>
            <a:ext cx="165100" cy="904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95"/>
              </a:spcBef>
            </a:pPr>
            <a:r>
              <a:rPr dirty="0" sz="1850" spc="-25">
                <a:solidFill>
                  <a:srgbClr val="56AFFF"/>
                </a:solidFill>
                <a:latin typeface="Arial"/>
                <a:cs typeface="Arial"/>
              </a:rPr>
              <a:t>II II</a:t>
            </a:r>
            <a:endParaRPr sz="185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466492" y="3554742"/>
            <a:ext cx="57404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35">
                <a:solidFill>
                  <a:srgbClr val="464B4D"/>
                </a:solidFill>
                <a:latin typeface="Arial"/>
                <a:cs typeface="Arial"/>
              </a:rPr>
              <a:t>.git</a:t>
            </a:r>
            <a:r>
              <a:rPr dirty="0" sz="1300" spc="35">
                <a:solidFill>
                  <a:srgbClr val="1F2328"/>
                </a:solidFill>
                <a:latin typeface="Arial"/>
                <a:cs typeface="Arial"/>
              </a:rPr>
              <a:t>hub</a:t>
            </a:r>
            <a:endParaRPr sz="13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475581" y="3994435"/>
            <a:ext cx="59753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33363B"/>
                </a:solidFill>
                <a:latin typeface="Arial"/>
                <a:cs typeface="Arial"/>
              </a:rPr>
              <a:t>article</a:t>
            </a:r>
            <a:r>
              <a:rPr dirty="0" sz="1300" spc="-10">
                <a:solidFill>
                  <a:srgbClr val="BDBFBF"/>
                </a:solidFill>
                <a:latin typeface="Arial"/>
                <a:cs typeface="Arial"/>
              </a:rPr>
              <a:t>•</a:t>
            </a:r>
            <a:r>
              <a:rPr dirty="0" sz="1300" spc="-10">
                <a:solidFill>
                  <a:srgbClr val="33363B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077961" y="4447104"/>
            <a:ext cx="243204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415" b="1">
                <a:solidFill>
                  <a:srgbClr val="56AFFF"/>
                </a:solidFill>
                <a:latin typeface="Arial"/>
                <a:cs typeface="Arial"/>
              </a:rPr>
              <a:t>1111</a:t>
            </a:r>
            <a:endParaRPr sz="145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475416" y="4434128"/>
            <a:ext cx="75438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33363B"/>
                </a:solidFill>
                <a:latin typeface="Arial"/>
                <a:cs typeface="Arial"/>
              </a:rPr>
              <a:t>examples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2056138" y="4539979"/>
            <a:ext cx="273050" cy="8502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400" spc="5">
                <a:solidFill>
                  <a:srgbClr val="56AFFF"/>
                </a:solidFill>
                <a:latin typeface="Arial"/>
                <a:cs typeface="Arial"/>
              </a:rPr>
              <a:t>•</a:t>
            </a:r>
            <a:endParaRPr sz="54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470623" y="4869239"/>
            <a:ext cx="58864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5B5E62"/>
                </a:solidFill>
                <a:latin typeface="Arial"/>
                <a:cs typeface="Arial"/>
              </a:rPr>
              <a:t>i</a:t>
            </a:r>
            <a:r>
              <a:rPr dirty="0" sz="1300" spc="-10">
                <a:solidFill>
                  <a:srgbClr val="33363B"/>
                </a:solidFill>
                <a:latin typeface="Arial"/>
                <a:cs typeface="Arial"/>
              </a:rPr>
              <a:t>mages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100977" y="5277125"/>
            <a:ext cx="113220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7825" algn="l"/>
              </a:tabLst>
            </a:pPr>
            <a:r>
              <a:rPr dirty="0" sz="1550" spc="-25">
                <a:solidFill>
                  <a:srgbClr val="747B82"/>
                </a:solidFill>
                <a:latin typeface="Arial"/>
                <a:cs typeface="Arial"/>
              </a:rPr>
              <a:t>C)</a:t>
            </a:r>
            <a:r>
              <a:rPr dirty="0" sz="1550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.</a:t>
            </a:r>
            <a:r>
              <a:rPr dirty="0" sz="1300" spc="-10">
                <a:solidFill>
                  <a:srgbClr val="33363B"/>
                </a:solidFill>
                <a:latin typeface="Arial"/>
                <a:cs typeface="Arial"/>
              </a:rPr>
              <a:t>gitigno</a:t>
            </a:r>
            <a:r>
              <a:rPr dirty="0" sz="1300" spc="-10">
                <a:solidFill>
                  <a:srgbClr val="5B5E62"/>
                </a:solidFill>
                <a:latin typeface="Arial"/>
                <a:cs typeface="Arial"/>
              </a:rPr>
              <a:t>r</a:t>
            </a:r>
            <a:r>
              <a:rPr dirty="0" sz="1300" spc="-10">
                <a:solidFill>
                  <a:srgbClr val="33363B"/>
                </a:solidFill>
                <a:latin typeface="Arial"/>
                <a:cs typeface="Arial"/>
              </a:rPr>
              <a:t>e</a:t>
            </a:r>
            <a:endParaRPr sz="13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100977" y="5716817"/>
            <a:ext cx="184658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4810" algn="l"/>
              </a:tabLst>
            </a:pPr>
            <a:r>
              <a:rPr dirty="0" baseline="1792" sz="2325" spc="-37">
                <a:solidFill>
                  <a:srgbClr val="747B82"/>
                </a:solidFill>
                <a:latin typeface="Arial"/>
                <a:cs typeface="Arial"/>
              </a:rPr>
              <a:t>C)</a:t>
            </a:r>
            <a:r>
              <a:rPr dirty="0" baseline="1792" sz="2325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300" spc="-70">
                <a:solidFill>
                  <a:srgbClr val="464B4D"/>
                </a:solidFill>
                <a:latin typeface="Arial"/>
                <a:cs typeface="Arial"/>
              </a:rPr>
              <a:t>CONTRIBUTING</a:t>
            </a:r>
            <a:r>
              <a:rPr dirty="0" sz="1300" spc="-70">
                <a:latin typeface="Arial"/>
                <a:cs typeface="Arial"/>
              </a:rPr>
              <a:t>.</a:t>
            </a:r>
            <a:r>
              <a:rPr dirty="0" sz="1300" spc="-70">
                <a:solidFill>
                  <a:srgbClr val="33363B"/>
                </a:solidFill>
                <a:latin typeface="Arial"/>
                <a:cs typeface="Arial"/>
              </a:rPr>
              <a:t>.</a:t>
            </a:r>
            <a:r>
              <a:rPr dirty="0" sz="1300" spc="-70">
                <a:solidFill>
                  <a:srgbClr val="464B4D"/>
                </a:solidFill>
                <a:latin typeface="Arial"/>
                <a:cs typeface="Arial"/>
              </a:rPr>
              <a:t>md</a:t>
            </a:r>
            <a:endParaRPr sz="13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2100977" y="6151929"/>
            <a:ext cx="21082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70">
                <a:solidFill>
                  <a:srgbClr val="747B82"/>
                </a:solidFill>
                <a:latin typeface="Arial"/>
                <a:cs typeface="Arial"/>
              </a:rPr>
              <a:t>C)</a:t>
            </a:r>
            <a:endParaRPr sz="155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2470955" y="6188316"/>
            <a:ext cx="69977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464B4D"/>
                </a:solidFill>
                <a:latin typeface="Arial"/>
                <a:cs typeface="Arial"/>
              </a:rPr>
              <a:t>llCENSE</a:t>
            </a:r>
            <a:endParaRPr sz="13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2100977" y="6596202"/>
            <a:ext cx="136588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9730" algn="l"/>
              </a:tabLst>
            </a:pPr>
            <a:r>
              <a:rPr dirty="0" baseline="1792" sz="2325" spc="-37">
                <a:solidFill>
                  <a:srgbClr val="747B82"/>
                </a:solidFill>
                <a:latin typeface="Arial"/>
                <a:cs typeface="Arial"/>
              </a:rPr>
              <a:t>C)</a:t>
            </a:r>
            <a:r>
              <a:rPr dirty="0" baseline="1792" sz="2325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300" spc="-10">
                <a:solidFill>
                  <a:srgbClr val="464B4D"/>
                </a:solidFill>
                <a:latin typeface="Arial"/>
                <a:cs typeface="Arial"/>
              </a:rPr>
              <a:t>README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.</a:t>
            </a:r>
            <a:r>
              <a:rPr dirty="0" sz="1300" spc="-10">
                <a:solidFill>
                  <a:srgbClr val="464B4D"/>
                </a:solidFill>
                <a:latin typeface="Arial"/>
                <a:cs typeface="Arial"/>
              </a:rPr>
              <a:t>md</a:t>
            </a:r>
            <a:endParaRPr sz="13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100977" y="7026735"/>
            <a:ext cx="21082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70">
                <a:solidFill>
                  <a:srgbClr val="747B82"/>
                </a:solidFill>
                <a:latin typeface="Arial"/>
                <a:cs typeface="Arial"/>
              </a:rPr>
              <a:t>C)</a:t>
            </a:r>
            <a:endParaRPr sz="1550">
              <a:latin typeface="Arial"/>
              <a:cs typeface="Arial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2703899" y="7073861"/>
            <a:ext cx="9525" cy="226060"/>
          </a:xfrm>
          <a:custGeom>
            <a:avLst/>
            <a:gdLst/>
            <a:ahLst/>
            <a:cxnLst/>
            <a:rect l="l" t="t" r="r" b="b"/>
            <a:pathLst>
              <a:path w="9525" h="226059">
                <a:moveTo>
                  <a:pt x="9153" y="225639"/>
                </a:moveTo>
                <a:lnTo>
                  <a:pt x="0" y="225639"/>
                </a:lnTo>
                <a:lnTo>
                  <a:pt x="0" y="0"/>
                </a:lnTo>
                <a:lnTo>
                  <a:pt x="9153" y="0"/>
                </a:lnTo>
                <a:lnTo>
                  <a:pt x="9153" y="225639"/>
                </a:lnTo>
                <a:close/>
              </a:path>
            </a:pathLst>
          </a:custGeom>
          <a:solidFill>
            <a:srgbClr val="E2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 txBox="1"/>
          <p:nvPr/>
        </p:nvSpPr>
        <p:spPr>
          <a:xfrm>
            <a:off x="2470790" y="7067701"/>
            <a:ext cx="1001394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45">
                <a:solidFill>
                  <a:srgbClr val="464B4D"/>
                </a:solidFill>
                <a:latin typeface="Arial"/>
                <a:cs typeface="Arial"/>
              </a:rPr>
              <a:t>reg</a:t>
            </a:r>
            <a:r>
              <a:rPr dirty="0" sz="1300" spc="-45">
                <a:solidFill>
                  <a:srgbClr val="BDBFBF"/>
                </a:solidFill>
                <a:latin typeface="Arial"/>
                <a:cs typeface="Arial"/>
              </a:rPr>
              <a:t>1</a:t>
            </a:r>
            <a:r>
              <a:rPr dirty="0" sz="1300" spc="-45">
                <a:solidFill>
                  <a:srgbClr val="5B5E62"/>
                </a:solidFill>
                <a:latin typeface="Arial"/>
                <a:cs typeface="Arial"/>
              </a:rPr>
              <a:t>i</a:t>
            </a:r>
            <a:r>
              <a:rPr dirty="0" sz="1300" spc="-45">
                <a:solidFill>
                  <a:srgbClr val="33363B"/>
                </a:solidFill>
                <a:latin typeface="Arial"/>
                <a:cs typeface="Arial"/>
              </a:rPr>
              <a:t>stry.yarn</a:t>
            </a:r>
            <a:r>
              <a:rPr dirty="0" sz="1300" spc="-45">
                <a:solidFill>
                  <a:srgbClr val="464B4D"/>
                </a:solidFill>
                <a:latin typeface="Arial"/>
                <a:cs typeface="Arial"/>
              </a:rPr>
              <a:t>I</a:t>
            </a:r>
            <a:endParaRPr sz="13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2090075" y="7816043"/>
            <a:ext cx="102870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" b="1">
                <a:solidFill>
                  <a:srgbClr val="33363B"/>
                </a:solidFill>
                <a:latin typeface="Arial"/>
                <a:cs typeface="Arial"/>
              </a:rPr>
              <a:t>REAOME</a:t>
            </a:r>
            <a:r>
              <a:rPr dirty="0" sz="1250" spc="-10" b="1">
                <a:solidFill>
                  <a:srgbClr val="747B82"/>
                </a:solidFill>
                <a:latin typeface="Arial"/>
                <a:cs typeface="Arial"/>
              </a:rPr>
              <a:t>.</a:t>
            </a:r>
            <a:r>
              <a:rPr dirty="0" sz="1250" spc="-10" b="1">
                <a:solidFill>
                  <a:srgbClr val="33363B"/>
                </a:solidFill>
                <a:latin typeface="Arial"/>
                <a:cs typeface="Arial"/>
              </a:rPr>
              <a:t>md</a:t>
            </a:r>
            <a:endParaRPr sz="125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5539686" y="3554742"/>
            <a:ext cx="229489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Polish</a:t>
            </a:r>
            <a:r>
              <a:rPr dirty="0" sz="1300" spc="2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30">
                <a:solidFill>
                  <a:srgbClr val="747B82"/>
                </a:solidFill>
                <a:latin typeface="Arial"/>
                <a:cs typeface="Arial"/>
              </a:rPr>
              <a:t>PR</a:t>
            </a:r>
            <a:r>
              <a:rPr dirty="0" sz="1300" spc="13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template</a:t>
            </a:r>
            <a:r>
              <a:rPr dirty="0" sz="1300" spc="10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and</a:t>
            </a:r>
            <a:r>
              <a:rPr dirty="0" sz="1300" spc="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rubric</a:t>
            </a:r>
            <a:endParaRPr sz="13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5538859" y="3994435"/>
            <a:ext cx="115570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Fix</a:t>
            </a:r>
            <a:r>
              <a:rPr dirty="0" sz="1300" spc="4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image</a:t>
            </a:r>
            <a:r>
              <a:rPr dirty="0" sz="1300" spc="-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links</a:t>
            </a:r>
            <a:endParaRPr sz="13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5539355" y="4434128"/>
            <a:ext cx="294132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Update</a:t>
            </a:r>
            <a:r>
              <a:rPr dirty="0" sz="1300" spc="19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title</a:t>
            </a:r>
            <a:r>
              <a:rPr dirty="0" sz="1300" spc="13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and</a:t>
            </a:r>
            <a:r>
              <a:rPr dirty="0" sz="1300" spc="4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reformat</a:t>
            </a:r>
            <a:r>
              <a:rPr dirty="0" sz="1300" spc="31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747B82"/>
                </a:solidFill>
                <a:latin typeface="Arial"/>
                <a:cs typeface="Arial"/>
              </a:rPr>
              <a:t>with</a:t>
            </a:r>
            <a:r>
              <a:rPr dirty="0" sz="1300" spc="5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prettier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5539355" y="4869239"/>
            <a:ext cx="33559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Update</a:t>
            </a:r>
            <a:r>
              <a:rPr dirty="0" sz="1300" spc="14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40">
                <a:solidFill>
                  <a:srgbClr val="747B82"/>
                </a:solidFill>
                <a:latin typeface="Arial"/>
                <a:cs typeface="Arial"/>
              </a:rPr>
              <a:t>README</a:t>
            </a:r>
            <a:r>
              <a:rPr dirty="0" sz="1300" spc="10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747B82"/>
                </a:solidFill>
                <a:latin typeface="Arial"/>
                <a:cs typeface="Arial"/>
              </a:rPr>
              <a:t>to</a:t>
            </a:r>
            <a:r>
              <a:rPr dirty="0" sz="1250" spc="34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point</a:t>
            </a:r>
            <a:r>
              <a:rPr dirty="0" sz="1300" spc="5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to</a:t>
            </a:r>
            <a:r>
              <a:rPr dirty="0" sz="1300" spc="10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website</a:t>
            </a:r>
            <a:r>
              <a:rPr dirty="0" sz="1300" spc="16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(</a:t>
            </a:r>
            <a:r>
              <a:rPr dirty="0" sz="1300" spc="-10">
                <a:solidFill>
                  <a:srgbClr val="2475DB"/>
                </a:solidFill>
                <a:latin typeface="Arial"/>
                <a:cs typeface="Arial"/>
              </a:rPr>
              <a:t>#732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}</a:t>
            </a:r>
            <a:endParaRPr sz="13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5548087" y="5308932"/>
            <a:ext cx="543814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10">
                <a:solidFill>
                  <a:srgbClr val="747B82"/>
                </a:solidFill>
                <a:latin typeface="Arial"/>
                <a:cs typeface="Arial"/>
              </a:rPr>
              <a:t>Add</a:t>
            </a:r>
            <a:r>
              <a:rPr dirty="0" sz="1300" spc="-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747B82"/>
                </a:solidFill>
                <a:latin typeface="Arial"/>
                <a:cs typeface="Arial"/>
              </a:rPr>
              <a:t>description</a:t>
            </a:r>
            <a:r>
              <a:rPr dirty="0" sz="1300" spc="10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747B82"/>
                </a:solidFill>
                <a:latin typeface="Arial"/>
                <a:cs typeface="Arial"/>
              </a:rPr>
              <a:t>and</a:t>
            </a:r>
            <a:r>
              <a:rPr dirty="0" sz="1300" spc="7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747B82"/>
                </a:solidFill>
                <a:latin typeface="Arial"/>
                <a:cs typeface="Arial"/>
              </a:rPr>
              <a:t>rename</a:t>
            </a:r>
            <a:r>
              <a:rPr dirty="0" sz="1300" spc="15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747B82"/>
                </a:solidFill>
                <a:latin typeface="Arial"/>
                <a:cs typeface="Arial"/>
              </a:rPr>
              <a:t>Obtain_dataset,</a:t>
            </a:r>
            <a:r>
              <a:rPr dirty="0" sz="1300" spc="1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747B82"/>
                </a:solidFill>
                <a:latin typeface="Arial"/>
                <a:cs typeface="Arial"/>
              </a:rPr>
              <a:t>and</a:t>
            </a:r>
            <a:r>
              <a:rPr dirty="0" sz="1300" spc="5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747B82"/>
                </a:solidFill>
                <a:latin typeface="Arial"/>
                <a:cs typeface="Arial"/>
              </a:rPr>
              <a:t>throw</a:t>
            </a:r>
            <a:r>
              <a:rPr dirty="0" sz="1300" spc="12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747B82"/>
                </a:solidFill>
                <a:latin typeface="Arial"/>
                <a:cs typeface="Arial"/>
              </a:rPr>
              <a:t>error</a:t>
            </a:r>
            <a:r>
              <a:rPr dirty="0" sz="1300" spc="16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747B82"/>
                </a:solidFill>
                <a:latin typeface="Arial"/>
                <a:cs typeface="Arial"/>
              </a:rPr>
              <a:t>when</a:t>
            </a:r>
            <a:r>
              <a:rPr dirty="0" sz="1300" spc="12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fi</a:t>
            </a:r>
            <a:r>
              <a:rPr dirty="0" sz="1300" spc="-10">
                <a:solidFill>
                  <a:srgbClr val="464B4D"/>
                </a:solidFill>
                <a:latin typeface="Arial"/>
                <a:cs typeface="Arial"/>
              </a:rPr>
              <a:t>..</a:t>
            </a:r>
            <a:r>
              <a:rPr dirty="0" sz="1300" spc="-10">
                <a:solidFill>
                  <a:srgbClr val="1F2328"/>
                </a:solidFill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5539686" y="5748624"/>
            <a:ext cx="229489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Polish</a:t>
            </a:r>
            <a:r>
              <a:rPr dirty="0" sz="1300" spc="2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30">
                <a:solidFill>
                  <a:srgbClr val="747B82"/>
                </a:solidFill>
                <a:latin typeface="Arial"/>
                <a:cs typeface="Arial"/>
              </a:rPr>
              <a:t>PR</a:t>
            </a:r>
            <a:r>
              <a:rPr dirty="0" sz="1300" spc="13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template</a:t>
            </a:r>
            <a:r>
              <a:rPr dirty="0" sz="1300" spc="10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and</a:t>
            </a:r>
            <a:r>
              <a:rPr dirty="0" sz="1300" spc="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rubric</a:t>
            </a:r>
            <a:endParaRPr sz="13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5544148" y="6183736"/>
            <a:ext cx="181737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Create</a:t>
            </a:r>
            <a:r>
              <a:rPr dirty="0" sz="1300" spc="-9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747B82"/>
                </a:solidFill>
                <a:latin typeface="Arial"/>
                <a:cs typeface="Arial"/>
              </a:rPr>
              <a:t>LICENSE</a:t>
            </a:r>
            <a:r>
              <a:rPr dirty="0" sz="1300" spc="9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(</a:t>
            </a:r>
            <a:r>
              <a:rPr dirty="0" sz="1300" spc="-10">
                <a:solidFill>
                  <a:srgbClr val="3F87E1"/>
                </a:solidFill>
                <a:latin typeface="Arial"/>
                <a:cs typeface="Arial"/>
              </a:rPr>
              <a:t>#</a:t>
            </a:r>
            <a:r>
              <a:rPr dirty="0" sz="1300" spc="-10">
                <a:solidFill>
                  <a:srgbClr val="2475DB"/>
                </a:solidFill>
                <a:latin typeface="Arial"/>
                <a:cs typeface="Arial"/>
              </a:rPr>
              <a:t>136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)</a:t>
            </a:r>
            <a:endParaRPr sz="13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5539355" y="6623428"/>
            <a:ext cx="288417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10">
                <a:solidFill>
                  <a:srgbClr val="747B82"/>
                </a:solidFill>
                <a:latin typeface="Arial"/>
                <a:cs typeface="Arial"/>
              </a:rPr>
              <a:t>Update</a:t>
            </a:r>
            <a:r>
              <a:rPr dirty="0" sz="1300" spc="18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747B82"/>
                </a:solidFill>
                <a:latin typeface="Arial"/>
                <a:cs typeface="Arial"/>
              </a:rPr>
              <a:t>contributions</a:t>
            </a:r>
            <a:r>
              <a:rPr dirty="0" sz="1300" spc="28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747B82"/>
                </a:solidFill>
                <a:latin typeface="Arial"/>
                <a:cs typeface="Arial"/>
              </a:rPr>
              <a:t>process</a:t>
            </a:r>
            <a:r>
              <a:rPr dirty="0" sz="1300" spc="26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(</a:t>
            </a:r>
            <a:r>
              <a:rPr dirty="0" sz="1300" spc="-10">
                <a:solidFill>
                  <a:srgbClr val="2475DB"/>
                </a:solidFill>
                <a:latin typeface="Arial"/>
                <a:cs typeface="Arial"/>
              </a:rPr>
              <a:t>#784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)</a:t>
            </a:r>
            <a:endParaRPr sz="13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5541884" y="7067701"/>
            <a:ext cx="192849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add</a:t>
            </a:r>
            <a:r>
              <a:rPr dirty="0" sz="1300" spc="3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747B82"/>
                </a:solidFill>
                <a:latin typeface="Arial"/>
                <a:cs typeface="Arial"/>
              </a:rPr>
              <a:t>function</a:t>
            </a:r>
            <a:r>
              <a:rPr dirty="0" sz="1300" spc="7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calling</a:t>
            </a:r>
            <a:r>
              <a:rPr dirty="0" sz="1300" spc="12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747B82"/>
                </a:solidFill>
                <a:latin typeface="Arial"/>
                <a:cs typeface="Arial"/>
              </a:rPr>
              <a:t>tags</a:t>
            </a:r>
            <a:endParaRPr sz="13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2247681" y="8248865"/>
            <a:ext cx="4791710" cy="835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300" spc="215">
                <a:latin typeface="Arial"/>
                <a:cs typeface="Arial"/>
              </a:rPr>
              <a:t>@</a:t>
            </a:r>
            <a:r>
              <a:rPr dirty="0" sz="5300" spc="-590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OpenAI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750" spc="-10">
                <a:latin typeface="Arial"/>
                <a:cs typeface="Arial"/>
              </a:rPr>
              <a:t>Cookbook</a:t>
            </a:r>
            <a:endParaRPr sz="375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11627454" y="3554742"/>
            <a:ext cx="75628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yesterday</a:t>
            </a:r>
            <a:endParaRPr sz="13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1463359" y="3994435"/>
            <a:ext cx="93662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4</a:t>
            </a:r>
            <a:r>
              <a:rPr dirty="0" sz="1300" spc="11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hours</a:t>
            </a:r>
            <a:r>
              <a:rPr dirty="0" sz="1300" spc="1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747B82"/>
                </a:solidFill>
                <a:latin typeface="Arial"/>
                <a:cs typeface="Arial"/>
              </a:rPr>
              <a:t>ago</a:t>
            </a:r>
            <a:endParaRPr sz="130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11474026" y="4421406"/>
            <a:ext cx="92583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>
                <a:solidFill>
                  <a:srgbClr val="747B82"/>
                </a:solidFill>
                <a:latin typeface="Arial"/>
                <a:cs typeface="Arial"/>
              </a:rPr>
              <a:t>2 </a:t>
            </a: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hours</a:t>
            </a:r>
            <a:r>
              <a:rPr dirty="0" sz="1300" spc="4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747B82"/>
                </a:solidFill>
                <a:latin typeface="Arial"/>
                <a:cs typeface="Arial"/>
              </a:rPr>
              <a:t>ago</a:t>
            </a:r>
            <a:endParaRPr sz="130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1560026" y="4869239"/>
            <a:ext cx="8413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last</a:t>
            </a:r>
            <a:r>
              <a:rPr dirty="0" sz="1300" spc="15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month</a:t>
            </a:r>
            <a:endParaRPr sz="130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1560026" y="5308932"/>
            <a:ext cx="8413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last</a:t>
            </a:r>
            <a:r>
              <a:rPr dirty="0" sz="1300" spc="15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month</a:t>
            </a:r>
            <a:endParaRPr sz="13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11627454" y="5748624"/>
            <a:ext cx="75628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yesterday</a:t>
            </a:r>
            <a:endParaRPr sz="13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1316692" y="6183736"/>
            <a:ext cx="108331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8</a:t>
            </a:r>
            <a:r>
              <a:rPr dirty="0" sz="1300" spc="19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months</a:t>
            </a:r>
            <a:r>
              <a:rPr dirty="0" sz="1300" spc="6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747B82"/>
                </a:solidFill>
                <a:latin typeface="Arial"/>
                <a:cs typeface="Arial"/>
              </a:rPr>
              <a:t>ago</a:t>
            </a:r>
            <a:endParaRPr sz="13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1540779" y="6623428"/>
            <a:ext cx="85915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5</a:t>
            </a:r>
            <a:r>
              <a:rPr dirty="0" sz="1300" spc="2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days </a:t>
            </a:r>
            <a:r>
              <a:rPr dirty="0" sz="1300" spc="-25">
                <a:solidFill>
                  <a:srgbClr val="747B82"/>
                </a:solidFill>
                <a:latin typeface="Arial"/>
                <a:cs typeface="Arial"/>
              </a:rPr>
              <a:t>ago</a:t>
            </a:r>
            <a:endParaRPr sz="13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11474387" y="7067701"/>
            <a:ext cx="925194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55">
                <a:solidFill>
                  <a:srgbClr val="747B82"/>
                </a:solidFill>
                <a:latin typeface="Arial"/>
                <a:cs typeface="Arial"/>
              </a:rPr>
              <a:t>2</a:t>
            </a:r>
            <a:r>
              <a:rPr dirty="0" sz="1300" spc="-6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hours</a:t>
            </a:r>
            <a:r>
              <a:rPr dirty="0" sz="1300" spc="4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747B82"/>
                </a:solidFill>
                <a:latin typeface="Arial"/>
                <a:cs typeface="Arial"/>
              </a:rPr>
              <a:t>ago</a:t>
            </a:r>
            <a:endParaRPr sz="1300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2249862" y="9280666"/>
            <a:ext cx="9546590" cy="9169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2735" algn="l"/>
                <a:tab pos="545465" algn="l"/>
              </a:tabLst>
            </a:pPr>
            <a:r>
              <a:rPr dirty="0" sz="2950" spc="-50">
                <a:solidFill>
                  <a:srgbClr val="CFD6DD"/>
                </a:solidFill>
                <a:latin typeface="Arial"/>
                <a:cs typeface="Arial"/>
              </a:rPr>
              <a:t>I</a:t>
            </a:r>
            <a:r>
              <a:rPr dirty="0" sz="2950">
                <a:solidFill>
                  <a:srgbClr val="CFD6DD"/>
                </a:solidFill>
                <a:latin typeface="Arial"/>
                <a:cs typeface="Arial"/>
              </a:rPr>
              <a:t>	</a:t>
            </a:r>
            <a:r>
              <a:rPr dirty="0" sz="2950" spc="-695">
                <a:solidFill>
                  <a:srgbClr val="FBDD3B"/>
                </a:solidFill>
                <a:latin typeface="Arial"/>
                <a:cs typeface="Arial"/>
              </a:rPr>
              <a:t>•</a:t>
            </a:r>
            <a:r>
              <a:rPr dirty="0" sz="2950">
                <a:solidFill>
                  <a:srgbClr val="FBDD3B"/>
                </a:solidFill>
                <a:latin typeface="Arial"/>
                <a:cs typeface="Arial"/>
              </a:rPr>
              <a:t>	</a:t>
            </a:r>
            <a:r>
              <a:rPr dirty="0" sz="1450">
                <a:solidFill>
                  <a:srgbClr val="747B82"/>
                </a:solidFill>
                <a:latin typeface="Arial"/>
                <a:cs typeface="Arial"/>
              </a:rPr>
              <a:t>Navigate</a:t>
            </a:r>
            <a:r>
              <a:rPr dirty="0" sz="1450" spc="12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747B82"/>
                </a:solidFill>
                <a:latin typeface="Arial"/>
                <a:cs typeface="Arial"/>
              </a:rPr>
              <a:t>at</a:t>
            </a:r>
            <a:r>
              <a:rPr dirty="0" sz="1450" spc="28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2475DB"/>
                </a:solidFill>
                <a:latin typeface="Arial"/>
                <a:cs typeface="Arial"/>
              </a:rPr>
              <a:t>cookbook.openai.com</a:t>
            </a:r>
            <a:endParaRPr sz="1450">
              <a:latin typeface="Arial"/>
              <a:cs typeface="Arial"/>
            </a:endParaRPr>
          </a:p>
          <a:p>
            <a:pPr marL="41910">
              <a:lnSpc>
                <a:spcPct val="100000"/>
              </a:lnSpc>
              <a:spcBef>
                <a:spcPts val="1610"/>
              </a:spcBef>
            </a:pPr>
            <a:r>
              <a:rPr dirty="0" sz="1450" spc="-65">
                <a:solidFill>
                  <a:srgbClr val="464B4D"/>
                </a:solidFill>
                <a:latin typeface="Arial"/>
                <a:cs typeface="Arial"/>
              </a:rPr>
              <a:t>Examp</a:t>
            </a:r>
            <a:r>
              <a:rPr dirty="0" sz="1450" spc="-65">
                <a:solidFill>
                  <a:srgbClr val="A8A8AA"/>
                </a:solidFill>
                <a:latin typeface="Arial"/>
                <a:cs typeface="Arial"/>
              </a:rPr>
              <a:t>l</a:t>
            </a:r>
            <a:r>
              <a:rPr dirty="0" sz="1450" spc="-65">
                <a:solidFill>
                  <a:srgbClr val="33363B"/>
                </a:solidFill>
                <a:latin typeface="Arial"/>
                <a:cs typeface="Arial"/>
              </a:rPr>
              <a:t>l</a:t>
            </a:r>
            <a:r>
              <a:rPr dirty="0" sz="1450" spc="-65">
                <a:latin typeface="Arial"/>
                <a:cs typeface="Arial"/>
              </a:rPr>
              <a:t>l</a:t>
            </a:r>
            <a:r>
              <a:rPr dirty="0" sz="1450" spc="-65">
                <a:solidFill>
                  <a:srgbClr val="33363B"/>
                </a:solidFill>
                <a:latin typeface="Arial"/>
                <a:cs typeface="Arial"/>
              </a:rPr>
              <a:t>e</a:t>
            </a:r>
            <a:r>
              <a:rPr dirty="0" sz="1450" spc="80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3363B"/>
                </a:solidFill>
                <a:latin typeface="Arial"/>
                <a:cs typeface="Arial"/>
              </a:rPr>
              <a:t>code</a:t>
            </a:r>
            <a:r>
              <a:rPr dirty="0" sz="1450" spc="90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3363B"/>
                </a:solidFill>
                <a:latin typeface="Arial"/>
                <a:cs typeface="Arial"/>
              </a:rPr>
              <a:t>and</a:t>
            </a:r>
            <a:r>
              <a:rPr dirty="0" sz="1450" spc="-25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3363B"/>
                </a:solidFill>
                <a:latin typeface="Arial"/>
                <a:cs typeface="Arial"/>
              </a:rPr>
              <a:t>guides</a:t>
            </a:r>
            <a:r>
              <a:rPr dirty="0" sz="1450" spc="100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464B4D"/>
                </a:solidFill>
                <a:latin typeface="Arial"/>
                <a:cs typeface="Arial"/>
              </a:rPr>
              <a:t>for </a:t>
            </a:r>
            <a:r>
              <a:rPr dirty="0" sz="1450">
                <a:solidFill>
                  <a:srgbClr val="33363B"/>
                </a:solidFill>
                <a:latin typeface="Arial"/>
                <a:cs typeface="Arial"/>
              </a:rPr>
              <a:t>accompmshing</a:t>
            </a:r>
            <a:r>
              <a:rPr dirty="0" sz="1450" spc="150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450" spc="50">
                <a:solidFill>
                  <a:srgbClr val="33363B"/>
                </a:solidFill>
                <a:latin typeface="Arial"/>
                <a:cs typeface="Arial"/>
              </a:rPr>
              <a:t>common</a:t>
            </a:r>
            <a:r>
              <a:rPr dirty="0" sz="1450" spc="100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3363B"/>
                </a:solidFill>
                <a:latin typeface="Arial"/>
                <a:cs typeface="Arial"/>
              </a:rPr>
              <a:t>tasks</a:t>
            </a:r>
            <a:r>
              <a:rPr dirty="0" sz="1450" spc="10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450" spc="70">
                <a:solidFill>
                  <a:srgbClr val="33363B"/>
                </a:solidFill>
                <a:latin typeface="Arial"/>
                <a:cs typeface="Arial"/>
              </a:rPr>
              <a:t>with</a:t>
            </a:r>
            <a:r>
              <a:rPr dirty="0" sz="1450" spc="5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3363B"/>
                </a:solidFill>
                <a:latin typeface="Arial"/>
                <a:cs typeface="Arial"/>
              </a:rPr>
              <a:t>the</a:t>
            </a:r>
            <a:r>
              <a:rPr dirty="0" sz="1450" spc="70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2475DB"/>
                </a:solidFill>
                <a:latin typeface="Arial"/>
                <a:cs typeface="Arial"/>
              </a:rPr>
              <a:t>OpenAI</a:t>
            </a:r>
            <a:r>
              <a:rPr dirty="0" sz="1450" spc="40">
                <a:solidFill>
                  <a:srgbClr val="2475DB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2475DB"/>
                </a:solidFill>
                <a:latin typeface="Arial"/>
                <a:cs typeface="Arial"/>
              </a:rPr>
              <a:t>APL</a:t>
            </a:r>
            <a:r>
              <a:rPr dirty="0" sz="1450" spc="75">
                <a:solidFill>
                  <a:srgbClr val="2475DB"/>
                </a:solidFill>
                <a:latin typeface="Arial"/>
                <a:cs typeface="Arial"/>
              </a:rPr>
              <a:t> </a:t>
            </a:r>
            <a:r>
              <a:rPr dirty="0" sz="1550" spc="-110">
                <a:solidFill>
                  <a:srgbClr val="33363B"/>
                </a:solidFill>
                <a:latin typeface="Arial"/>
                <a:cs typeface="Arial"/>
              </a:rPr>
              <a:t>To</a:t>
            </a:r>
            <a:r>
              <a:rPr dirty="0" sz="1550" spc="-50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5B5E62"/>
                </a:solidFill>
                <a:latin typeface="Arial"/>
                <a:cs typeface="Arial"/>
              </a:rPr>
              <a:t>ru</a:t>
            </a:r>
            <a:r>
              <a:rPr dirty="0" sz="1550">
                <a:solidFill>
                  <a:srgbClr val="33363B"/>
                </a:solidFill>
                <a:latin typeface="Arial"/>
                <a:cs typeface="Arial"/>
              </a:rPr>
              <a:t>n</a:t>
            </a:r>
            <a:r>
              <a:rPr dirty="0" sz="1550" spc="-135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3363B"/>
                </a:solidFill>
                <a:latin typeface="Arial"/>
                <a:cs typeface="Arial"/>
              </a:rPr>
              <a:t>these</a:t>
            </a:r>
            <a:r>
              <a:rPr dirty="0" sz="1450" spc="95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3363B"/>
                </a:solidFill>
                <a:latin typeface="Arial"/>
                <a:cs typeface="Arial"/>
              </a:rPr>
              <a:t>examplesr</a:t>
            </a:r>
            <a:r>
              <a:rPr dirty="0" sz="1450" spc="229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3363B"/>
                </a:solidFill>
                <a:latin typeface="Arial"/>
                <a:cs typeface="Arial"/>
              </a:rPr>
              <a:t>you'll</a:t>
            </a:r>
            <a:endParaRPr sz="1450">
              <a:latin typeface="Arial"/>
              <a:cs typeface="Arial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12861201" y="2257803"/>
            <a:ext cx="56896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10" b="1">
                <a:solidFill>
                  <a:srgbClr val="33363B"/>
                </a:solidFill>
                <a:latin typeface="Arial"/>
                <a:cs typeface="Arial"/>
              </a:rPr>
              <a:t>About</a:t>
            </a:r>
            <a:endParaRPr sz="145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12855791" y="2671540"/>
            <a:ext cx="2986405" cy="593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780" marR="5080" indent="-5715">
              <a:lnSpc>
                <a:spcPct val="128499"/>
              </a:lnSpc>
              <a:spcBef>
                <a:spcPts val="100"/>
              </a:spcBef>
            </a:pPr>
            <a:r>
              <a:rPr dirty="0" sz="1450" spc="-20">
                <a:solidFill>
                  <a:srgbClr val="464B4D"/>
                </a:solidFill>
                <a:latin typeface="Arial"/>
                <a:cs typeface="Arial"/>
              </a:rPr>
              <a:t>Examp</a:t>
            </a:r>
            <a:r>
              <a:rPr dirty="0" sz="1450" spc="-20">
                <a:solidFill>
                  <a:srgbClr val="1F2328"/>
                </a:solidFill>
                <a:latin typeface="Arial"/>
                <a:cs typeface="Arial"/>
              </a:rPr>
              <a:t>l</a:t>
            </a:r>
            <a:r>
              <a:rPr dirty="0" sz="1450" spc="-20">
                <a:latin typeface="Arial"/>
                <a:cs typeface="Arial"/>
              </a:rPr>
              <a:t>l</a:t>
            </a:r>
            <a:r>
              <a:rPr dirty="0" sz="1450" spc="-20">
                <a:solidFill>
                  <a:srgbClr val="33363B"/>
                </a:solidFill>
                <a:latin typeface="Arial"/>
                <a:cs typeface="Arial"/>
              </a:rPr>
              <a:t>es</a:t>
            </a:r>
            <a:r>
              <a:rPr dirty="0" sz="1450" spc="85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3363B"/>
                </a:solidFill>
                <a:latin typeface="Arial"/>
                <a:cs typeface="Arial"/>
              </a:rPr>
              <a:t>and</a:t>
            </a:r>
            <a:r>
              <a:rPr dirty="0" sz="1450" spc="50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3363B"/>
                </a:solidFill>
                <a:latin typeface="Arial"/>
                <a:cs typeface="Arial"/>
              </a:rPr>
              <a:t>guides</a:t>
            </a:r>
            <a:r>
              <a:rPr dirty="0" sz="1450" spc="95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450" spc="50">
                <a:solidFill>
                  <a:srgbClr val="33363B"/>
                </a:solidFill>
                <a:latin typeface="Arial"/>
                <a:cs typeface="Arial"/>
              </a:rPr>
              <a:t>for</a:t>
            </a:r>
            <a:r>
              <a:rPr dirty="0" sz="1450" spc="140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3363B"/>
                </a:solidFill>
                <a:latin typeface="Arial"/>
                <a:cs typeface="Arial"/>
              </a:rPr>
              <a:t>using</a:t>
            </a:r>
            <a:r>
              <a:rPr dirty="0" sz="1450" spc="40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450" spc="-25">
                <a:solidFill>
                  <a:srgbClr val="464B4D"/>
                </a:solidFill>
                <a:latin typeface="Arial"/>
                <a:cs typeface="Arial"/>
              </a:rPr>
              <a:t>the </a:t>
            </a:r>
            <a:r>
              <a:rPr dirty="0" sz="1450">
                <a:solidFill>
                  <a:srgbClr val="33363B"/>
                </a:solidFill>
                <a:latin typeface="Arial"/>
                <a:cs typeface="Arial"/>
              </a:rPr>
              <a:t>OpenA</a:t>
            </a:r>
            <a:r>
              <a:rPr dirty="0" sz="1450">
                <a:solidFill>
                  <a:srgbClr val="5B5E62"/>
                </a:solidFill>
                <a:latin typeface="Arial"/>
                <a:cs typeface="Arial"/>
              </a:rPr>
              <a:t>I</a:t>
            </a:r>
            <a:r>
              <a:rPr dirty="0" sz="1450" spc="110">
                <a:solidFill>
                  <a:srgbClr val="5B5E62"/>
                </a:solidFill>
                <a:latin typeface="Arial"/>
                <a:cs typeface="Arial"/>
              </a:rPr>
              <a:t> </a:t>
            </a:r>
            <a:r>
              <a:rPr dirty="0" sz="1450" spc="-20">
                <a:solidFill>
                  <a:srgbClr val="33363B"/>
                </a:solidFill>
                <a:latin typeface="Arial"/>
                <a:cs typeface="Arial"/>
              </a:rPr>
              <a:t>APII</a:t>
            </a:r>
            <a:endParaRPr sz="145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12859677" y="3460596"/>
            <a:ext cx="2097405" cy="991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5" i="1">
                <a:solidFill>
                  <a:srgbClr val="33363B"/>
                </a:solidFill>
                <a:latin typeface="Arial"/>
                <a:cs typeface="Arial"/>
              </a:rPr>
              <a:t>c:&gt;</a:t>
            </a:r>
            <a:r>
              <a:rPr dirty="0" sz="1500" spc="95" i="1">
                <a:solidFill>
                  <a:srgbClr val="33363B"/>
                </a:solidFill>
                <a:latin typeface="Arial"/>
                <a:cs typeface="Arial"/>
              </a:rPr>
              <a:t> </a:t>
            </a:r>
            <a:r>
              <a:rPr dirty="0" sz="1400" spc="-40" b="1">
                <a:solidFill>
                  <a:srgbClr val="2475DB"/>
                </a:solidFill>
                <a:latin typeface="Arial"/>
                <a:cs typeface="Arial"/>
              </a:rPr>
              <a:t>cookbook.openai.eom</a:t>
            </a:r>
            <a:endParaRPr sz="1400">
              <a:latin typeface="Arial"/>
              <a:cs typeface="Arial"/>
            </a:endParaRPr>
          </a:p>
          <a:p>
            <a:pPr marL="132080" marR="172085" indent="635">
              <a:lnSpc>
                <a:spcPct val="183100"/>
              </a:lnSpc>
              <a:spcBef>
                <a:spcPts val="965"/>
              </a:spcBef>
              <a:tabLst>
                <a:tab pos="760095" algn="l"/>
                <a:tab pos="1524000" algn="l"/>
              </a:tabLst>
            </a:pPr>
            <a:r>
              <a:rPr dirty="0" sz="1100" spc="65">
                <a:solidFill>
                  <a:srgbClr val="2475DB"/>
                </a:solidFill>
                <a:latin typeface="Arial"/>
                <a:cs typeface="Arial"/>
              </a:rPr>
              <a:t>docs</a:t>
            </a:r>
            <a:r>
              <a:rPr dirty="0" sz="1100">
                <a:solidFill>
                  <a:srgbClr val="2475DB"/>
                </a:solidFill>
                <a:latin typeface="Arial"/>
                <a:cs typeface="Arial"/>
              </a:rPr>
              <a:t>	</a:t>
            </a:r>
            <a:r>
              <a:rPr dirty="0" sz="1100" spc="40">
                <a:solidFill>
                  <a:srgbClr val="2475DB"/>
                </a:solidFill>
                <a:latin typeface="Arial"/>
                <a:cs typeface="Arial"/>
              </a:rPr>
              <a:t>openai</a:t>
            </a:r>
            <a:r>
              <a:rPr dirty="0" sz="1100">
                <a:solidFill>
                  <a:srgbClr val="2475DB"/>
                </a:solidFill>
                <a:latin typeface="Arial"/>
                <a:cs typeface="Arial"/>
              </a:rPr>
              <a:t>	</a:t>
            </a:r>
            <a:r>
              <a:rPr dirty="0" sz="1100" spc="100">
                <a:solidFill>
                  <a:srgbClr val="2475DB"/>
                </a:solidFill>
                <a:latin typeface="Arial"/>
                <a:cs typeface="Arial"/>
              </a:rPr>
              <a:t>gpt-</a:t>
            </a:r>
            <a:r>
              <a:rPr dirty="0" sz="1100" spc="85">
                <a:solidFill>
                  <a:srgbClr val="2475DB"/>
                </a:solidFill>
                <a:latin typeface="Arial"/>
                <a:cs typeface="Arial"/>
              </a:rPr>
              <a:t>3 </a:t>
            </a:r>
            <a:r>
              <a:rPr dirty="0" sz="1100" spc="70">
                <a:solidFill>
                  <a:srgbClr val="2475DB"/>
                </a:solidFill>
                <a:latin typeface="Arial"/>
                <a:cs typeface="Arial"/>
              </a:rPr>
              <a:t>chatgpt</a:t>
            </a:r>
            <a:endParaRPr sz="1100">
              <a:latin typeface="Arial"/>
              <a:cs typeface="Arial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15058085" y="3951178"/>
            <a:ext cx="42418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10">
                <a:solidFill>
                  <a:srgbClr val="2475DB"/>
                </a:solidFill>
                <a:latin typeface="Arial"/>
                <a:cs typeface="Arial"/>
              </a:rPr>
              <a:t>gpt-</a:t>
            </a:r>
            <a:r>
              <a:rPr dirty="0" sz="1100" spc="95">
                <a:solidFill>
                  <a:srgbClr val="2475DB"/>
                </a:solidFill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12849529" y="4624139"/>
            <a:ext cx="233045" cy="1035050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1350" spc="30">
                <a:solidFill>
                  <a:srgbClr val="747B82"/>
                </a:solidFill>
                <a:latin typeface="Arial"/>
                <a:cs typeface="Arial"/>
              </a:rPr>
              <a:t>[I]</a:t>
            </a:r>
            <a:endParaRPr sz="135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925"/>
              </a:spcBef>
            </a:pPr>
            <a:r>
              <a:rPr dirty="0" sz="1800" spc="-390">
                <a:solidFill>
                  <a:srgbClr val="747B82"/>
                </a:solidFill>
                <a:latin typeface="Arial"/>
                <a:cs typeface="Arial"/>
              </a:rPr>
              <a:t>6-LI</a:t>
            </a:r>
            <a:endParaRPr sz="18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869"/>
              </a:spcBef>
            </a:pPr>
            <a:r>
              <a:rPr dirty="0" sz="1400" spc="-150" i="1">
                <a:solidFill>
                  <a:srgbClr val="747B82"/>
                </a:solidFill>
                <a:latin typeface="Arial"/>
                <a:cs typeface="Arial"/>
              </a:rPr>
              <a:t>-</a:t>
            </a:r>
            <a:r>
              <a:rPr dirty="0" sz="1400" spc="-100" i="1">
                <a:solidFill>
                  <a:srgbClr val="747B82"/>
                </a:solidFill>
                <a:latin typeface="Arial"/>
                <a:cs typeface="Arial"/>
              </a:rPr>
              <a:t>1\r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13191388" y="4740996"/>
            <a:ext cx="901700" cy="902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Readme</a:t>
            </a:r>
            <a:endParaRPr sz="1300">
              <a:latin typeface="Arial"/>
              <a:cs typeface="Arial"/>
            </a:endParaRPr>
          </a:p>
          <a:p>
            <a:pPr marL="16510" marR="5080" indent="-3810">
              <a:lnSpc>
                <a:spcPct val="171100"/>
              </a:lnSpc>
            </a:pP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MIT</a:t>
            </a:r>
            <a:r>
              <a:rPr dirty="0" sz="1300" spc="4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license Activity</a:t>
            </a:r>
            <a:endParaRPr sz="1300">
              <a:latin typeface="Arial"/>
              <a:cs typeface="Arial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12854190" y="5658039"/>
            <a:ext cx="242570" cy="651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100" spc="45">
                <a:solidFill>
                  <a:srgbClr val="747B82"/>
                </a:solidFill>
                <a:latin typeface="Arial"/>
                <a:cs typeface="Arial"/>
              </a:rPr>
              <a:t>*</a:t>
            </a:r>
            <a:endParaRPr sz="4100">
              <a:latin typeface="Arial"/>
              <a:cs typeface="Arial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13201294" y="5766945"/>
            <a:ext cx="90233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50" b="1">
                <a:solidFill>
                  <a:srgbClr val="747B82"/>
                </a:solidFill>
                <a:latin typeface="Arial"/>
                <a:cs typeface="Arial"/>
              </a:rPr>
              <a:t>49.3k</a:t>
            </a:r>
            <a:r>
              <a:rPr dirty="0" sz="1300" spc="25" b="1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747B82"/>
                </a:solidFill>
                <a:latin typeface="Arial"/>
                <a:cs typeface="Arial"/>
              </a:rPr>
              <a:t>stairs</a:t>
            </a:r>
            <a:endParaRPr sz="130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12795999" y="6104348"/>
            <a:ext cx="13335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>
                <a:solidFill>
                  <a:srgbClr val="747B82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13187514" y="6119615"/>
            <a:ext cx="1079500" cy="567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790</a:t>
            </a:r>
            <a:r>
              <a:rPr dirty="0" sz="1300" spc="33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watching</a:t>
            </a:r>
            <a:endParaRPr sz="1300">
              <a:latin typeface="Arial"/>
              <a:cs typeface="Arial"/>
            </a:endParaRPr>
          </a:p>
          <a:p>
            <a:pPr marL="22225">
              <a:lnSpc>
                <a:spcPct val="100000"/>
              </a:lnSpc>
              <a:spcBef>
                <a:spcPts val="1145"/>
              </a:spcBef>
            </a:pPr>
            <a:r>
              <a:rPr dirty="0" sz="1300" b="1">
                <a:solidFill>
                  <a:srgbClr val="747B82"/>
                </a:solidFill>
                <a:latin typeface="Arial"/>
                <a:cs typeface="Arial"/>
              </a:rPr>
              <a:t>8.1k</a:t>
            </a:r>
            <a:r>
              <a:rPr dirty="0" sz="1300" spc="-50" b="1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forks</a:t>
            </a:r>
            <a:endParaRPr sz="1300">
              <a:latin typeface="Arial"/>
              <a:cs typeface="Arial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12849631" y="6425210"/>
            <a:ext cx="210185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20" i="1">
                <a:solidFill>
                  <a:srgbClr val="747B82"/>
                </a:solidFill>
                <a:latin typeface="Arial"/>
                <a:cs typeface="Arial"/>
              </a:rPr>
              <a:t>'-</a:t>
            </a:r>
            <a:r>
              <a:rPr dirty="0" sz="1850" spc="-50" i="1">
                <a:solidFill>
                  <a:srgbClr val="747B82"/>
                </a:solidFill>
                <a:latin typeface="Arial"/>
                <a:cs typeface="Arial"/>
              </a:rPr>
              <a:t>I</a:t>
            </a:r>
            <a:endParaRPr sz="1850">
              <a:latin typeface="Arial"/>
              <a:cs typeface="Arial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12857289" y="6806633"/>
            <a:ext cx="136017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Report</a:t>
            </a:r>
            <a:r>
              <a:rPr dirty="0" sz="1300" spc="12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47B82"/>
                </a:solidFill>
                <a:latin typeface="Arial"/>
                <a:cs typeface="Arial"/>
              </a:rPr>
              <a:t>repository</a:t>
            </a:r>
            <a:endParaRPr sz="1300">
              <a:latin typeface="Arial"/>
              <a:cs typeface="Arial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12854787" y="7635892"/>
            <a:ext cx="102235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0110" algn="l"/>
              </a:tabLst>
            </a:pPr>
            <a:r>
              <a:rPr dirty="0" sz="1550">
                <a:solidFill>
                  <a:srgbClr val="1F2328"/>
                </a:solidFill>
                <a:latin typeface="Arial"/>
                <a:cs typeface="Arial"/>
              </a:rPr>
              <a:t>Used</a:t>
            </a:r>
            <a:r>
              <a:rPr dirty="0" sz="1550" spc="-50">
                <a:solidFill>
                  <a:srgbClr val="1F2328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33363B"/>
                </a:solidFill>
                <a:latin typeface="Arial"/>
                <a:cs typeface="Arial"/>
              </a:rPr>
              <a:t>by</a:t>
            </a:r>
            <a:r>
              <a:rPr dirty="0" sz="1500">
                <a:solidFill>
                  <a:srgbClr val="33363B"/>
                </a:solidFill>
                <a:latin typeface="Arial"/>
                <a:cs typeface="Arial"/>
              </a:rPr>
              <a:t>	</a:t>
            </a:r>
            <a:r>
              <a:rPr dirty="0" sz="950" spc="-35">
                <a:solidFill>
                  <a:srgbClr val="33363B"/>
                </a:solidFill>
                <a:latin typeface="Arial"/>
                <a:cs typeface="Arial"/>
              </a:rPr>
              <a:t>1</a:t>
            </a:r>
            <a:r>
              <a:rPr dirty="0" sz="950" spc="-35">
                <a:latin typeface="Arial"/>
                <a:cs typeface="Arial"/>
              </a:rPr>
              <a:t>1</a:t>
            </a:r>
            <a:endParaRPr sz="950">
              <a:latin typeface="Arial"/>
              <a:cs typeface="Arial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12898208" y="8185253"/>
            <a:ext cx="28448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2395" indent="-99695">
              <a:lnSpc>
                <a:spcPct val="100000"/>
              </a:lnSpc>
              <a:spcBef>
                <a:spcPts val="100"/>
              </a:spcBef>
              <a:buClr>
                <a:srgbClr val="CD7538"/>
              </a:buClr>
              <a:buChar char="•"/>
              <a:tabLst>
                <a:tab pos="112395" algn="l"/>
              </a:tabLst>
            </a:pPr>
            <a:r>
              <a:rPr dirty="0" sz="1300" spc="-100">
                <a:solidFill>
                  <a:srgbClr val="57281F"/>
                </a:solidFill>
                <a:latin typeface="Arial"/>
                <a:cs typeface="Arial"/>
              </a:rPr>
              <a:t>,</a:t>
            </a:r>
            <a:r>
              <a:rPr dirty="0" sz="1300" spc="-100">
                <a:solidFill>
                  <a:srgbClr val="33363B"/>
                </a:solidFill>
                <a:latin typeface="Arial"/>
                <a:cs typeface="Arial"/>
              </a:rPr>
              <a:t>..</a:t>
            </a:r>
            <a:r>
              <a:rPr dirty="0" sz="1300" spc="-100">
                <a:solidFill>
                  <a:srgbClr val="57281F"/>
                </a:solidFill>
                <a:latin typeface="Arial"/>
                <a:cs typeface="Arial"/>
              </a:rPr>
              <a:t>·</a:t>
            </a:r>
            <a:r>
              <a:rPr dirty="0" sz="1300" spc="-100">
                <a:solidFill>
                  <a:srgbClr val="CF856B"/>
                </a:solidFill>
                <a:latin typeface="Arial"/>
                <a:cs typeface="Arial"/>
              </a:rPr>
              <a:t>'</a:t>
            </a:r>
            <a:endParaRPr sz="1300">
              <a:latin typeface="Arial"/>
              <a:cs typeface="Arial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13341807" y="8185253"/>
            <a:ext cx="148463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0">
                <a:solidFill>
                  <a:srgbClr val="747B82"/>
                </a:solidFill>
                <a:latin typeface="Arial"/>
                <a:cs typeface="Arial"/>
              </a:rPr>
              <a:t>@cram1k</a:t>
            </a:r>
            <a:r>
              <a:rPr dirty="0" sz="1300">
                <a:solidFill>
                  <a:srgbClr val="747B82"/>
                </a:solidFill>
                <a:latin typeface="Arial"/>
                <a:cs typeface="Arial"/>
              </a:rPr>
              <a:t> /</a:t>
            </a:r>
            <a:r>
              <a:rPr dirty="0" sz="1300" spc="-6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75">
                <a:solidFill>
                  <a:srgbClr val="33363B"/>
                </a:solidFill>
                <a:latin typeface="Arial"/>
                <a:cs typeface="Arial"/>
              </a:rPr>
              <a:t>tomfool</a:t>
            </a:r>
            <a:endParaRPr sz="1300">
              <a:latin typeface="Arial"/>
              <a:cs typeface="Arial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2860502" y="9174814"/>
            <a:ext cx="153987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9525" algn="l"/>
              </a:tabLst>
            </a:pPr>
            <a:r>
              <a:rPr dirty="0" sz="1550" spc="-10">
                <a:solidFill>
                  <a:srgbClr val="33363B"/>
                </a:solidFill>
                <a:latin typeface="Arial"/>
                <a:cs typeface="Arial"/>
              </a:rPr>
              <a:t>Contributors</a:t>
            </a:r>
            <a:r>
              <a:rPr dirty="0" sz="1550">
                <a:solidFill>
                  <a:srgbClr val="33363B"/>
                </a:solidFill>
                <a:latin typeface="Arial"/>
                <a:cs typeface="Arial"/>
              </a:rPr>
              <a:t>	</a:t>
            </a:r>
            <a:r>
              <a:rPr dirty="0" sz="1100" spc="-25">
                <a:solidFill>
                  <a:srgbClr val="33363B"/>
                </a:solidFill>
                <a:latin typeface="Arial"/>
                <a:cs typeface="Arial"/>
              </a:rPr>
              <a:t>148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94179" y="1337224"/>
            <a:ext cx="14310994" cy="3077210"/>
          </a:xfrm>
          <a:prstGeom prst="rect"/>
        </p:spPr>
        <p:txBody>
          <a:bodyPr wrap="square" lIns="0" tIns="2324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dirty="0" sz="6600" spc="-545">
                <a:solidFill>
                  <a:srgbClr val="FFFFFF"/>
                </a:solidFill>
              </a:rPr>
              <a:t>Prompt</a:t>
            </a:r>
            <a:endParaRPr sz="6600"/>
          </a:p>
          <a:p>
            <a:pPr marL="12700" marR="5080">
              <a:lnSpc>
                <a:spcPct val="100000"/>
              </a:lnSpc>
              <a:spcBef>
                <a:spcPts val="1415"/>
              </a:spcBef>
            </a:pPr>
            <a:r>
              <a:rPr dirty="0" sz="5400" spc="-280">
                <a:solidFill>
                  <a:srgbClr val="FFFFFF"/>
                </a:solidFill>
              </a:rPr>
              <a:t>Input</a:t>
            </a:r>
            <a:r>
              <a:rPr dirty="0" sz="5400" spc="-360">
                <a:solidFill>
                  <a:srgbClr val="FFFFFF"/>
                </a:solidFill>
              </a:rPr>
              <a:t> </a:t>
            </a:r>
            <a:r>
              <a:rPr dirty="0" sz="5400" spc="-295">
                <a:solidFill>
                  <a:srgbClr val="FFFFFF"/>
                </a:solidFill>
              </a:rPr>
              <a:t>provided</a:t>
            </a:r>
            <a:r>
              <a:rPr dirty="0" sz="5400" spc="-345">
                <a:solidFill>
                  <a:srgbClr val="FFFFFF"/>
                </a:solidFill>
              </a:rPr>
              <a:t> </a:t>
            </a:r>
            <a:r>
              <a:rPr dirty="0" sz="5400" spc="-250">
                <a:solidFill>
                  <a:srgbClr val="FFFFFF"/>
                </a:solidFill>
              </a:rPr>
              <a:t>by</a:t>
            </a:r>
            <a:r>
              <a:rPr dirty="0" sz="5400" spc="-345">
                <a:solidFill>
                  <a:srgbClr val="FFFFFF"/>
                </a:solidFill>
              </a:rPr>
              <a:t> </a:t>
            </a:r>
            <a:r>
              <a:rPr dirty="0" sz="5400" spc="-425">
                <a:solidFill>
                  <a:srgbClr val="FFFFFF"/>
                </a:solidFill>
              </a:rPr>
              <a:t>users</a:t>
            </a:r>
            <a:r>
              <a:rPr dirty="0" sz="5400" spc="-350">
                <a:solidFill>
                  <a:srgbClr val="FFFFFF"/>
                </a:solidFill>
              </a:rPr>
              <a:t> </a:t>
            </a:r>
            <a:r>
              <a:rPr dirty="0" sz="5400" spc="-305">
                <a:solidFill>
                  <a:srgbClr val="FFFFFF"/>
                </a:solidFill>
              </a:rPr>
              <a:t>or</a:t>
            </a:r>
            <a:r>
              <a:rPr dirty="0" sz="5400" spc="-350">
                <a:solidFill>
                  <a:srgbClr val="FFFFFF"/>
                </a:solidFill>
              </a:rPr>
              <a:t> </a:t>
            </a:r>
            <a:r>
              <a:rPr dirty="0" sz="5400" spc="-425">
                <a:solidFill>
                  <a:srgbClr val="FFFFFF"/>
                </a:solidFill>
              </a:rPr>
              <a:t>programmers</a:t>
            </a:r>
            <a:r>
              <a:rPr dirty="0" sz="5400" spc="-350">
                <a:solidFill>
                  <a:srgbClr val="FFFFFF"/>
                </a:solidFill>
              </a:rPr>
              <a:t> </a:t>
            </a:r>
            <a:r>
              <a:rPr dirty="0" sz="5400" spc="-305">
                <a:solidFill>
                  <a:srgbClr val="FFFFFF"/>
                </a:solidFill>
              </a:rPr>
              <a:t>to </a:t>
            </a:r>
            <a:r>
              <a:rPr dirty="0" sz="5400" spc="-265">
                <a:solidFill>
                  <a:srgbClr val="FFFFFF"/>
                </a:solidFill>
              </a:rPr>
              <a:t>get</a:t>
            </a:r>
            <a:r>
              <a:rPr dirty="0" sz="5400" spc="-370">
                <a:solidFill>
                  <a:srgbClr val="FFFFFF"/>
                </a:solidFill>
              </a:rPr>
              <a:t> </a:t>
            </a:r>
            <a:r>
              <a:rPr dirty="0" sz="5400" spc="-580">
                <a:solidFill>
                  <a:srgbClr val="FFFFFF"/>
                </a:solidFill>
              </a:rPr>
              <a:t>a</a:t>
            </a:r>
            <a:r>
              <a:rPr dirty="0" sz="5400" spc="-360">
                <a:solidFill>
                  <a:srgbClr val="FFFFFF"/>
                </a:solidFill>
              </a:rPr>
              <a:t> </a:t>
            </a:r>
            <a:r>
              <a:rPr dirty="0" sz="5400" spc="-385">
                <a:solidFill>
                  <a:srgbClr val="FFFFFF"/>
                </a:solidFill>
              </a:rPr>
              <a:t>response</a:t>
            </a:r>
            <a:r>
              <a:rPr dirty="0" sz="5400" spc="-365">
                <a:solidFill>
                  <a:srgbClr val="FFFFFF"/>
                </a:solidFill>
              </a:rPr>
              <a:t> </a:t>
            </a:r>
            <a:r>
              <a:rPr dirty="0" sz="5400" spc="-340">
                <a:solidFill>
                  <a:srgbClr val="FFFFFF"/>
                </a:solidFill>
              </a:rPr>
              <a:t>from</a:t>
            </a:r>
            <a:r>
              <a:rPr dirty="0" sz="5400" spc="-360">
                <a:solidFill>
                  <a:srgbClr val="FFFFFF"/>
                </a:solidFill>
              </a:rPr>
              <a:t> </a:t>
            </a:r>
            <a:r>
              <a:rPr dirty="0" sz="5400" spc="-434">
                <a:solidFill>
                  <a:srgbClr val="FFFFFF"/>
                </a:solidFill>
              </a:rPr>
              <a:t>an</a:t>
            </a:r>
            <a:r>
              <a:rPr dirty="0" sz="5400" spc="-360">
                <a:solidFill>
                  <a:srgbClr val="FFFFFF"/>
                </a:solidFill>
              </a:rPr>
              <a:t> </a:t>
            </a:r>
            <a:r>
              <a:rPr dirty="0" sz="5400" spc="-440">
                <a:solidFill>
                  <a:srgbClr val="FFFFFF"/>
                </a:solidFill>
              </a:rPr>
              <a:t>LLM</a:t>
            </a:r>
            <a:endParaRPr sz="5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69316" y="2093150"/>
            <a:ext cx="2773403" cy="87480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61715" y="2093150"/>
            <a:ext cx="361549" cy="407631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8233063" y="4140468"/>
            <a:ext cx="0" cy="5670550"/>
          </a:xfrm>
          <a:custGeom>
            <a:avLst/>
            <a:gdLst/>
            <a:ahLst/>
            <a:cxnLst/>
            <a:rect l="l" t="t" r="r" b="b"/>
            <a:pathLst>
              <a:path w="0" h="5670550">
                <a:moveTo>
                  <a:pt x="0" y="5670199"/>
                </a:moveTo>
                <a:lnTo>
                  <a:pt x="0" y="0"/>
                </a:lnTo>
              </a:path>
            </a:pathLst>
          </a:custGeom>
          <a:ln w="1006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967926" y="9215252"/>
            <a:ext cx="10563225" cy="0"/>
          </a:xfrm>
          <a:custGeom>
            <a:avLst/>
            <a:gdLst/>
            <a:ahLst/>
            <a:cxnLst/>
            <a:rect l="l" t="t" r="r" b="b"/>
            <a:pathLst>
              <a:path w="10563225" h="0">
                <a:moveTo>
                  <a:pt x="0" y="0"/>
                </a:moveTo>
                <a:lnTo>
                  <a:pt x="10562728" y="0"/>
                </a:lnTo>
              </a:path>
            </a:pathLst>
          </a:custGeom>
          <a:ln w="183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089122" y="267992"/>
            <a:ext cx="93726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65">
                <a:solidFill>
                  <a:srgbClr val="313438"/>
                </a:solidFill>
                <a:latin typeface="Arial"/>
                <a:cs typeface="Arial"/>
              </a:rPr>
              <a:t>README</a:t>
            </a:r>
            <a:r>
              <a:rPr dirty="0" sz="1250" spc="-65">
                <a:solidFill>
                  <a:srgbClr val="A1A1A3"/>
                </a:solidFill>
                <a:latin typeface="Arial"/>
                <a:cs typeface="Arial"/>
              </a:rPr>
              <a:t>.</a:t>
            </a:r>
            <a:r>
              <a:rPr dirty="0" sz="1250" spc="-65">
                <a:solidFill>
                  <a:srgbClr val="444649"/>
                </a:solidFill>
                <a:latin typeface="Arial"/>
                <a:cs typeface="Arial"/>
              </a:rPr>
              <a:t>.</a:t>
            </a:r>
            <a:r>
              <a:rPr dirty="0" sz="1250" spc="-65">
                <a:solidFill>
                  <a:srgbClr val="313438"/>
                </a:solidFill>
                <a:latin typeface="Arial"/>
                <a:cs typeface="Arial"/>
              </a:rPr>
              <a:t>md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856895" y="95982"/>
            <a:ext cx="1020444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b="1">
                <a:solidFill>
                  <a:srgbClr val="1F2328"/>
                </a:solidFill>
                <a:latin typeface="Arial"/>
                <a:cs typeface="Arial"/>
              </a:rPr>
              <a:t>Used</a:t>
            </a:r>
            <a:r>
              <a:rPr dirty="0" sz="1450" spc="-80" b="1">
                <a:solidFill>
                  <a:srgbClr val="1F2328"/>
                </a:solidFill>
                <a:latin typeface="Arial"/>
                <a:cs typeface="Arial"/>
              </a:rPr>
              <a:t> </a:t>
            </a:r>
            <a:r>
              <a:rPr dirty="0" sz="1450" spc="55" b="1">
                <a:solidFill>
                  <a:srgbClr val="313438"/>
                </a:solidFill>
                <a:latin typeface="Arial"/>
                <a:cs typeface="Arial"/>
              </a:rPr>
              <a:t>by</a:t>
            </a:r>
            <a:r>
              <a:rPr dirty="0" sz="1450" spc="130" b="1">
                <a:solidFill>
                  <a:srgbClr val="313438"/>
                </a:solidFill>
                <a:latin typeface="Arial"/>
                <a:cs typeface="Arial"/>
              </a:rPr>
              <a:t>  </a:t>
            </a:r>
            <a:r>
              <a:rPr dirty="0" sz="950" spc="-25">
                <a:solidFill>
                  <a:srgbClr val="313438"/>
                </a:solidFill>
                <a:latin typeface="Arial"/>
                <a:cs typeface="Arial"/>
              </a:rPr>
              <a:t>1</a:t>
            </a:r>
            <a:r>
              <a:rPr dirty="0" sz="950" spc="-25">
                <a:solidFill>
                  <a:srgbClr val="030303"/>
                </a:solidFill>
                <a:latin typeface="Arial"/>
                <a:cs typeface="Arial"/>
              </a:rPr>
              <a:t>1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247681" y="696233"/>
            <a:ext cx="4796155" cy="835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300" spc="215">
                <a:solidFill>
                  <a:srgbClr val="030303"/>
                </a:solidFill>
                <a:latin typeface="Arial"/>
                <a:cs typeface="Arial"/>
              </a:rPr>
              <a:t>@</a:t>
            </a:r>
            <a:r>
              <a:rPr dirty="0" sz="5300" spc="-59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30303"/>
                </a:solidFill>
                <a:latin typeface="Arial"/>
                <a:cs typeface="Arial"/>
              </a:rPr>
              <a:t>OpenAI</a:t>
            </a:r>
            <a:r>
              <a:rPr dirty="0" sz="3600" spc="-30" b="1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3650" spc="90">
                <a:solidFill>
                  <a:srgbClr val="030303"/>
                </a:solidFill>
                <a:latin typeface="Arial"/>
                <a:cs typeface="Arial"/>
              </a:rPr>
              <a:t>Cookbook</a:t>
            </a:r>
            <a:endParaRPr sz="36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887058" y="640001"/>
            <a:ext cx="194056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6725" algn="l"/>
              </a:tabLst>
            </a:pPr>
            <a:r>
              <a:rPr dirty="0" sz="1350" spc="-50">
                <a:solidFill>
                  <a:srgbClr val="CA7233"/>
                </a:solidFill>
                <a:latin typeface="Arial"/>
                <a:cs typeface="Arial"/>
              </a:rPr>
              <a:t>·</a:t>
            </a:r>
            <a:r>
              <a:rPr dirty="0" sz="1350">
                <a:solidFill>
                  <a:srgbClr val="CA7233"/>
                </a:solidFill>
                <a:latin typeface="Arial"/>
                <a:cs typeface="Arial"/>
              </a:rPr>
              <a:t>	</a:t>
            </a:r>
            <a:r>
              <a:rPr dirty="0" sz="1350" spc="-45">
                <a:solidFill>
                  <a:srgbClr val="727980"/>
                </a:solidFill>
                <a:latin typeface="Arial"/>
                <a:cs typeface="Arial"/>
              </a:rPr>
              <a:t>@cram1k</a:t>
            </a:r>
            <a:r>
              <a:rPr dirty="0" sz="1350" spc="-5">
                <a:solidFill>
                  <a:srgbClr val="727980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27980"/>
                </a:solidFill>
                <a:latin typeface="Arial"/>
                <a:cs typeface="Arial"/>
              </a:rPr>
              <a:t>/</a:t>
            </a:r>
            <a:r>
              <a:rPr dirty="0" sz="1350" spc="-80">
                <a:solidFill>
                  <a:srgbClr val="727980"/>
                </a:solidFill>
                <a:latin typeface="Arial"/>
                <a:cs typeface="Arial"/>
              </a:rPr>
              <a:t> </a:t>
            </a:r>
            <a:r>
              <a:rPr dirty="0" sz="1350" spc="60">
                <a:solidFill>
                  <a:srgbClr val="313438"/>
                </a:solidFill>
                <a:latin typeface="Arial"/>
                <a:cs typeface="Arial"/>
              </a:rPr>
              <a:t>tomfool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861683" y="1634905"/>
            <a:ext cx="1529715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8255" algn="l"/>
              </a:tabLst>
            </a:pPr>
            <a:r>
              <a:rPr dirty="0" sz="1450" spc="-10" b="1">
                <a:solidFill>
                  <a:srgbClr val="313438"/>
                </a:solidFill>
                <a:latin typeface="Arial"/>
                <a:cs typeface="Arial"/>
              </a:rPr>
              <a:t>Contributors</a:t>
            </a:r>
            <a:r>
              <a:rPr dirty="0" sz="1450" b="1">
                <a:solidFill>
                  <a:srgbClr val="313438"/>
                </a:solidFill>
                <a:latin typeface="Arial"/>
                <a:cs typeface="Arial"/>
              </a:rPr>
              <a:t>	</a:t>
            </a:r>
            <a:r>
              <a:rPr dirty="0" sz="1100" spc="-25">
                <a:solidFill>
                  <a:srgbClr val="313438"/>
                </a:solidFill>
                <a:latin typeface="Arial"/>
                <a:cs typeface="Arial"/>
              </a:rPr>
              <a:t>148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249862" y="1732615"/>
            <a:ext cx="9545320" cy="11995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2735" algn="l"/>
                <a:tab pos="545465" algn="l"/>
              </a:tabLst>
            </a:pPr>
            <a:r>
              <a:rPr dirty="0" sz="2950" spc="-50">
                <a:solidFill>
                  <a:srgbClr val="CFD6DD"/>
                </a:solidFill>
                <a:latin typeface="Arial"/>
                <a:cs typeface="Arial"/>
              </a:rPr>
              <a:t>I</a:t>
            </a:r>
            <a:r>
              <a:rPr dirty="0" sz="2950">
                <a:solidFill>
                  <a:srgbClr val="CFD6DD"/>
                </a:solidFill>
                <a:latin typeface="Arial"/>
                <a:cs typeface="Arial"/>
              </a:rPr>
              <a:t>	</a:t>
            </a:r>
            <a:r>
              <a:rPr dirty="0" sz="2950" spc="-695">
                <a:solidFill>
                  <a:srgbClr val="FBDB4D"/>
                </a:solidFill>
                <a:latin typeface="Arial"/>
                <a:cs typeface="Arial"/>
              </a:rPr>
              <a:t>•</a:t>
            </a:r>
            <a:r>
              <a:rPr dirty="0" sz="2950">
                <a:solidFill>
                  <a:srgbClr val="FBDB4D"/>
                </a:solidFill>
                <a:latin typeface="Arial"/>
                <a:cs typeface="Arial"/>
              </a:rPr>
              <a:t>	</a:t>
            </a:r>
            <a:r>
              <a:rPr dirty="0" sz="1500">
                <a:solidFill>
                  <a:srgbClr val="727980"/>
                </a:solidFill>
                <a:latin typeface="Arial"/>
                <a:cs typeface="Arial"/>
              </a:rPr>
              <a:t>Navigate</a:t>
            </a:r>
            <a:r>
              <a:rPr dirty="0" sz="1500" spc="-50">
                <a:solidFill>
                  <a:srgbClr val="72798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27980"/>
                </a:solidFill>
                <a:latin typeface="Arial"/>
                <a:cs typeface="Arial"/>
              </a:rPr>
              <a:t>at</a:t>
            </a:r>
            <a:r>
              <a:rPr dirty="0" sz="1500" spc="25">
                <a:solidFill>
                  <a:srgbClr val="72798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372DB"/>
                </a:solidFill>
                <a:latin typeface="Arial"/>
                <a:cs typeface="Arial"/>
              </a:rPr>
              <a:t>cookbook.openai.com</a:t>
            </a:r>
            <a:endParaRPr sz="1500">
              <a:latin typeface="Arial"/>
              <a:cs typeface="Arial"/>
            </a:endParaRPr>
          </a:p>
          <a:p>
            <a:pPr marL="43815" marR="5080" indent="-2540">
              <a:lnSpc>
                <a:spcPct val="124200"/>
              </a:lnSpc>
              <a:spcBef>
                <a:spcPts val="1225"/>
              </a:spcBef>
            </a:pPr>
            <a:r>
              <a:rPr dirty="0" sz="1500" spc="-90">
                <a:solidFill>
                  <a:srgbClr val="444649"/>
                </a:solidFill>
                <a:latin typeface="Arial"/>
                <a:cs typeface="Arial"/>
              </a:rPr>
              <a:t>Examp</a:t>
            </a:r>
            <a:r>
              <a:rPr dirty="0" sz="1500" spc="-90">
                <a:solidFill>
                  <a:srgbClr val="A1A1A3"/>
                </a:solidFill>
                <a:latin typeface="Arial"/>
                <a:cs typeface="Arial"/>
              </a:rPr>
              <a:t>l</a:t>
            </a:r>
            <a:r>
              <a:rPr dirty="0" sz="1500" spc="-90">
                <a:solidFill>
                  <a:srgbClr val="313438"/>
                </a:solidFill>
                <a:latin typeface="Arial"/>
                <a:cs typeface="Arial"/>
              </a:rPr>
              <a:t>l</a:t>
            </a:r>
            <a:r>
              <a:rPr dirty="0" sz="1500" spc="-90">
                <a:solidFill>
                  <a:srgbClr val="030303"/>
                </a:solidFill>
                <a:latin typeface="Arial"/>
                <a:cs typeface="Arial"/>
              </a:rPr>
              <a:t>l</a:t>
            </a:r>
            <a:r>
              <a:rPr dirty="0" sz="1500" spc="-90">
                <a:solidFill>
                  <a:srgbClr val="313438"/>
                </a:solidFill>
                <a:latin typeface="Arial"/>
                <a:cs typeface="Arial"/>
              </a:rPr>
              <a:t>e</a:t>
            </a:r>
            <a:r>
              <a:rPr dirty="0" sz="1500" spc="4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code</a:t>
            </a:r>
            <a:r>
              <a:rPr dirty="0" sz="1500" spc="2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and</a:t>
            </a:r>
            <a:r>
              <a:rPr dirty="0" sz="1500" spc="-5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guides</a:t>
            </a:r>
            <a:r>
              <a:rPr dirty="0" sz="1500" spc="12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for</a:t>
            </a:r>
            <a:r>
              <a:rPr dirty="0" sz="1500" spc="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313438"/>
                </a:solidFill>
                <a:latin typeface="Arial"/>
                <a:cs typeface="Arial"/>
              </a:rPr>
              <a:t>accomp</a:t>
            </a:r>
            <a:r>
              <a:rPr dirty="0" sz="1500" spc="-20">
                <a:solidFill>
                  <a:srgbClr val="030303"/>
                </a:solidFill>
                <a:latin typeface="Arial"/>
                <a:cs typeface="Arial"/>
              </a:rPr>
              <a:t>!</a:t>
            </a:r>
            <a:r>
              <a:rPr dirty="0" sz="1500" spc="-20">
                <a:solidFill>
                  <a:srgbClr val="444649"/>
                </a:solidFill>
                <a:latin typeface="Arial"/>
                <a:cs typeface="Arial"/>
              </a:rPr>
              <a:t>!ishing</a:t>
            </a:r>
            <a:r>
              <a:rPr dirty="0" sz="1500" spc="5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common</a:t>
            </a:r>
            <a:r>
              <a:rPr dirty="0" sz="1500" spc="5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tasks</a:t>
            </a:r>
            <a:r>
              <a:rPr dirty="0" sz="1500" spc="3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with</a:t>
            </a:r>
            <a:r>
              <a:rPr dirty="0" sz="1500" spc="-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the</a:t>
            </a:r>
            <a:r>
              <a:rPr dirty="0" sz="1500" spc="-2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72DB"/>
                </a:solidFill>
                <a:latin typeface="Arial"/>
                <a:cs typeface="Arial"/>
              </a:rPr>
              <a:t>OpenAI</a:t>
            </a:r>
            <a:r>
              <a:rPr dirty="0" sz="1500" spc="70">
                <a:solidFill>
                  <a:srgbClr val="2372DB"/>
                </a:solidFill>
                <a:latin typeface="Arial"/>
                <a:cs typeface="Arial"/>
              </a:rPr>
              <a:t> </a:t>
            </a:r>
            <a:r>
              <a:rPr dirty="0" sz="1500" spc="-40">
                <a:solidFill>
                  <a:srgbClr val="2372DB"/>
                </a:solidFill>
                <a:latin typeface="Arial"/>
                <a:cs typeface="Arial"/>
              </a:rPr>
              <a:t>APL</a:t>
            </a:r>
            <a:r>
              <a:rPr dirty="0" sz="1500" spc="65">
                <a:solidFill>
                  <a:srgbClr val="2372DB"/>
                </a:solidFill>
                <a:latin typeface="Arial"/>
                <a:cs typeface="Arial"/>
              </a:rPr>
              <a:t> </a:t>
            </a:r>
            <a:r>
              <a:rPr dirty="0" sz="1500" spc="-65">
                <a:solidFill>
                  <a:srgbClr val="313438"/>
                </a:solidFill>
                <a:latin typeface="Arial"/>
                <a:cs typeface="Arial"/>
              </a:rPr>
              <a:t>To</a:t>
            </a:r>
            <a:r>
              <a:rPr dirty="0" sz="1500" spc="-3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606264"/>
                </a:solidFill>
                <a:latin typeface="Arial"/>
                <a:cs typeface="Arial"/>
              </a:rPr>
              <a:t>r</a:t>
            </a:r>
            <a:r>
              <a:rPr dirty="0" sz="1500" spc="50">
                <a:solidFill>
                  <a:srgbClr val="444649"/>
                </a:solidFill>
                <a:latin typeface="Arial"/>
                <a:cs typeface="Arial"/>
              </a:rPr>
              <a:t>un</a:t>
            </a:r>
            <a:r>
              <a:rPr dirty="0" sz="1500" spc="-85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these</a:t>
            </a:r>
            <a:r>
              <a:rPr dirty="0" sz="1500" spc="-3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13438"/>
                </a:solidFill>
                <a:latin typeface="Arial"/>
                <a:cs typeface="Arial"/>
              </a:rPr>
              <a:t>examples,</a:t>
            </a:r>
            <a:r>
              <a:rPr dirty="0" sz="1500" spc="-10">
                <a:solidFill>
                  <a:srgbClr val="B1B3B3"/>
                </a:solidFill>
                <a:latin typeface="Arial"/>
                <a:cs typeface="Arial"/>
              </a:rPr>
              <a:t>.</a:t>
            </a:r>
            <a:r>
              <a:rPr dirty="0" sz="1500" spc="-10">
                <a:solidFill>
                  <a:srgbClr val="313438"/>
                </a:solidFill>
                <a:latin typeface="Arial"/>
                <a:cs typeface="Arial"/>
              </a:rPr>
              <a:t>you'll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need</a:t>
            </a:r>
            <a:r>
              <a:rPr dirty="0" sz="1500" spc="-2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an</a:t>
            </a:r>
            <a:r>
              <a:rPr dirty="0" sz="1500" spc="-6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13438"/>
                </a:solidFill>
                <a:latin typeface="Arial"/>
                <a:cs typeface="Arial"/>
              </a:rPr>
              <a:t>OpenAI</a:t>
            </a:r>
            <a:r>
              <a:rPr dirty="0" sz="1500" spc="2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account</a:t>
            </a:r>
            <a:r>
              <a:rPr dirty="0" sz="1500" spc="9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and</a:t>
            </a:r>
            <a:r>
              <a:rPr dirty="0" sz="1500" spc="-7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associated</a:t>
            </a:r>
            <a:r>
              <a:rPr dirty="0" sz="1500" spc="12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-55">
                <a:solidFill>
                  <a:srgbClr val="313438"/>
                </a:solidFill>
                <a:latin typeface="Arial"/>
                <a:cs typeface="Arial"/>
              </a:rPr>
              <a:t>API</a:t>
            </a:r>
            <a:r>
              <a:rPr dirty="0" sz="1500" spc="2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key</a:t>
            </a:r>
            <a:r>
              <a:rPr dirty="0" sz="1500" spc="3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(</a:t>
            </a:r>
            <a:r>
              <a:rPr dirty="0" sz="1500">
                <a:solidFill>
                  <a:srgbClr val="2372DB"/>
                </a:solidFill>
                <a:latin typeface="Arial"/>
                <a:cs typeface="Arial"/>
              </a:rPr>
              <a:t>create</a:t>
            </a:r>
            <a:r>
              <a:rPr dirty="0" sz="1500" spc="60">
                <a:solidFill>
                  <a:srgbClr val="2372DB"/>
                </a:solidFill>
                <a:latin typeface="Arial"/>
                <a:cs typeface="Arial"/>
              </a:rPr>
              <a:t> </a:t>
            </a:r>
            <a:r>
              <a:rPr dirty="0" sz="1500" spc="-70">
                <a:solidFill>
                  <a:srgbClr val="2372DB"/>
                </a:solidFill>
                <a:latin typeface="Arial"/>
                <a:cs typeface="Arial"/>
              </a:rPr>
              <a:t>a</a:t>
            </a:r>
            <a:r>
              <a:rPr dirty="0" sz="1500" spc="10">
                <a:solidFill>
                  <a:srgbClr val="2372D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72DB"/>
                </a:solidFill>
                <a:latin typeface="Arial"/>
                <a:cs typeface="Arial"/>
              </a:rPr>
              <a:t>free</a:t>
            </a:r>
            <a:r>
              <a:rPr dirty="0" sz="1500" spc="20">
                <a:solidFill>
                  <a:srgbClr val="2372D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72DB"/>
                </a:solidFill>
                <a:latin typeface="Arial"/>
                <a:cs typeface="Arial"/>
              </a:rPr>
              <a:t>account </a:t>
            </a:r>
            <a:r>
              <a:rPr dirty="0" sz="1500" spc="-10">
                <a:solidFill>
                  <a:srgbClr val="2372DB"/>
                </a:solidFill>
                <a:latin typeface="Arial"/>
                <a:cs typeface="Arial"/>
              </a:rPr>
              <a:t>here</a:t>
            </a:r>
            <a:r>
              <a:rPr dirty="0" sz="1500" spc="-10">
                <a:solidFill>
                  <a:srgbClr val="313438"/>
                </a:solidFill>
                <a:latin typeface="Arial"/>
                <a:cs typeface="Arial"/>
              </a:rPr>
              <a:t>).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279590" y="3158307"/>
            <a:ext cx="830834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Most</a:t>
            </a:r>
            <a:r>
              <a:rPr dirty="0" sz="1500" spc="30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code</a:t>
            </a:r>
            <a:r>
              <a:rPr dirty="0" sz="1500" spc="20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examples</a:t>
            </a:r>
            <a:r>
              <a:rPr dirty="0" sz="1500" spc="14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are</a:t>
            </a:r>
            <a:r>
              <a:rPr dirty="0" sz="1500" spc="9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114">
                <a:solidFill>
                  <a:srgbClr val="313438"/>
                </a:solidFill>
                <a:latin typeface="Arial"/>
                <a:cs typeface="Arial"/>
              </a:rPr>
              <a:t>writtenn</a:t>
            </a:r>
            <a:r>
              <a:rPr dirty="0" sz="1500" spc="-3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Python,</a:t>
            </a:r>
            <a:r>
              <a:rPr dirty="0" sz="1500" spc="7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though</a:t>
            </a:r>
            <a:r>
              <a:rPr dirty="0" sz="1500" spc="5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the</a:t>
            </a:r>
            <a:r>
              <a:rPr dirty="0" sz="1500" spc="-25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concepts</a:t>
            </a:r>
            <a:r>
              <a:rPr dirty="0" sz="1500" spc="15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can</a:t>
            </a:r>
            <a:r>
              <a:rPr dirty="0" sz="1500" spc="-9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313438"/>
                </a:solidFill>
                <a:latin typeface="Arial"/>
                <a:cs typeface="Arial"/>
              </a:rPr>
              <a:t>be</a:t>
            </a:r>
            <a:r>
              <a:rPr dirty="0" sz="1500" spc="-3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applied</a:t>
            </a:r>
            <a:r>
              <a:rPr dirty="0" sz="1500" spc="-45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in</a:t>
            </a:r>
            <a:r>
              <a:rPr dirty="0" sz="1500" spc="6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313438"/>
                </a:solidFill>
                <a:latin typeface="Arial"/>
                <a:cs typeface="Arial"/>
              </a:rPr>
              <a:t>any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44649"/>
                </a:solidFill>
                <a:latin typeface="Arial"/>
                <a:cs typeface="Arial"/>
              </a:rPr>
              <a:t>language.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276158" y="3634641"/>
            <a:ext cx="9843135" cy="4528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For</a:t>
            </a:r>
            <a:r>
              <a:rPr dirty="0" sz="1500" spc="85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other</a:t>
            </a:r>
            <a:r>
              <a:rPr dirty="0" sz="1500" spc="3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useful</a:t>
            </a:r>
            <a:r>
              <a:rPr dirty="0" sz="1500" spc="40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too</a:t>
            </a:r>
            <a:r>
              <a:rPr dirty="0" sz="1500">
                <a:solidFill>
                  <a:srgbClr val="606264"/>
                </a:solidFill>
                <a:latin typeface="Arial"/>
                <a:cs typeface="Arial"/>
              </a:rPr>
              <a:t>l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s,</a:t>
            </a:r>
            <a:r>
              <a:rPr dirty="0" sz="1500" spc="-4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guides</a:t>
            </a:r>
            <a:r>
              <a:rPr dirty="0" sz="1500" spc="-1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and</a:t>
            </a:r>
            <a:r>
              <a:rPr dirty="0" sz="1500" spc="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cou</a:t>
            </a:r>
            <a:r>
              <a:rPr dirty="0" sz="1500">
                <a:solidFill>
                  <a:srgbClr val="606264"/>
                </a:solidFill>
                <a:latin typeface="Arial"/>
                <a:cs typeface="Arial"/>
              </a:rPr>
              <a:t>r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ses,</a:t>
            </a:r>
            <a:r>
              <a:rPr dirty="0" sz="1500" spc="8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check</a:t>
            </a:r>
            <a:r>
              <a:rPr dirty="0" sz="1500" spc="8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out</a:t>
            </a:r>
            <a:r>
              <a:rPr dirty="0" sz="1500" spc="4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these</a:t>
            </a:r>
            <a:r>
              <a:rPr dirty="0" sz="1500" spc="-15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880DF"/>
                </a:solidFill>
                <a:latin typeface="Arial"/>
                <a:cs typeface="Arial"/>
              </a:rPr>
              <a:t>re</a:t>
            </a:r>
            <a:r>
              <a:rPr dirty="0" sz="1500">
                <a:solidFill>
                  <a:srgbClr val="5995E4"/>
                </a:solidFill>
                <a:latin typeface="Arial"/>
                <a:cs typeface="Arial"/>
              </a:rPr>
              <a:t>l</a:t>
            </a:r>
            <a:r>
              <a:rPr dirty="0" sz="1500">
                <a:solidFill>
                  <a:srgbClr val="2372DB"/>
                </a:solidFill>
                <a:latin typeface="Arial"/>
                <a:cs typeface="Arial"/>
              </a:rPr>
              <a:t>ated</a:t>
            </a:r>
            <a:r>
              <a:rPr dirty="0" sz="1500" spc="145">
                <a:solidFill>
                  <a:srgbClr val="2372D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880DF"/>
                </a:solidFill>
                <a:latin typeface="Arial"/>
                <a:cs typeface="Arial"/>
              </a:rPr>
              <a:t>resources</a:t>
            </a:r>
            <a:r>
              <a:rPr dirty="0" sz="1500" spc="105">
                <a:solidFill>
                  <a:srgbClr val="3880DF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3880DF"/>
                </a:solidFill>
                <a:latin typeface="Arial"/>
                <a:cs typeface="Arial"/>
              </a:rPr>
              <a:t>from</a:t>
            </a:r>
            <a:r>
              <a:rPr dirty="0" sz="1500" spc="-25">
                <a:solidFill>
                  <a:srgbClr val="3880D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72DB"/>
                </a:solidFill>
                <a:latin typeface="Arial"/>
                <a:cs typeface="Arial"/>
              </a:rPr>
              <a:t>around</a:t>
            </a:r>
            <a:r>
              <a:rPr dirty="0" sz="1500" spc="85">
                <a:solidFill>
                  <a:srgbClr val="2372D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880DF"/>
                </a:solidFill>
                <a:latin typeface="Arial"/>
                <a:cs typeface="Arial"/>
              </a:rPr>
              <a:t>the</a:t>
            </a:r>
            <a:r>
              <a:rPr dirty="0" sz="1500" spc="40">
                <a:solidFill>
                  <a:srgbClr val="3880DF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2372DB"/>
                </a:solidFill>
                <a:latin typeface="Arial"/>
                <a:cs typeface="Arial"/>
              </a:rPr>
              <a:t>web</a:t>
            </a:r>
            <a:r>
              <a:rPr dirty="0" sz="1500" spc="-20">
                <a:solidFill>
                  <a:srgbClr val="313438"/>
                </a:solidFill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15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</a:pPr>
            <a:r>
              <a:rPr dirty="0" sz="2150" spc="-40" b="1">
                <a:solidFill>
                  <a:srgbClr val="313438"/>
                </a:solidFill>
                <a:latin typeface="Arial"/>
                <a:cs typeface="Arial"/>
              </a:rPr>
              <a:t>Co</a:t>
            </a:r>
            <a:r>
              <a:rPr dirty="0" sz="2150" spc="-40" b="1">
                <a:solidFill>
                  <a:srgbClr val="B1B3B3"/>
                </a:solidFill>
                <a:latin typeface="Arial"/>
                <a:cs typeface="Arial"/>
              </a:rPr>
              <a:t>,</a:t>
            </a:r>
            <a:r>
              <a:rPr dirty="0" sz="2150" spc="-40" b="1">
                <a:solidFill>
                  <a:srgbClr val="313438"/>
                </a:solidFill>
                <a:latin typeface="Arial"/>
                <a:cs typeface="Arial"/>
              </a:rPr>
              <a:t>ntributing</a:t>
            </a:r>
            <a:r>
              <a:rPr dirty="0" sz="2150" spc="-55" b="1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800" spc="-50" i="1">
                <a:solidFill>
                  <a:srgbClr val="878C90"/>
                </a:solidFill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  <a:p>
            <a:pPr marL="17780" marR="5080" indent="-1270">
              <a:lnSpc>
                <a:spcPct val="126200"/>
              </a:lnSpc>
              <a:spcBef>
                <a:spcPts val="2180"/>
              </a:spcBef>
            </a:pP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The</a:t>
            </a:r>
            <a:r>
              <a:rPr dirty="0" sz="1500" spc="1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OpenAI</a:t>
            </a:r>
            <a:r>
              <a:rPr dirty="0" sz="1500" spc="-7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Cookbook</a:t>
            </a:r>
            <a:r>
              <a:rPr dirty="0" sz="1500" spc="10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is</a:t>
            </a:r>
            <a:r>
              <a:rPr dirty="0" sz="1500" spc="55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a</a:t>
            </a:r>
            <a:r>
              <a:rPr dirty="0" sz="1500" spc="5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community-driven</a:t>
            </a:r>
            <a:r>
              <a:rPr dirty="0" sz="1500" spc="-7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resource.</a:t>
            </a:r>
            <a:r>
              <a:rPr dirty="0" sz="1500" spc="24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Whet</a:t>
            </a:r>
            <a:r>
              <a:rPr dirty="0" sz="1500">
                <a:solidFill>
                  <a:srgbClr val="606264"/>
                </a:solidFill>
                <a:latin typeface="Arial"/>
                <a:cs typeface="Arial"/>
              </a:rPr>
              <a:t>h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er</a:t>
            </a:r>
            <a:r>
              <a:rPr dirty="0" sz="1500" spc="8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you're</a:t>
            </a:r>
            <a:r>
              <a:rPr dirty="0" sz="1500" spc="-1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submitting</a:t>
            </a:r>
            <a:r>
              <a:rPr dirty="0" sz="1500" spc="12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an</a:t>
            </a:r>
            <a:r>
              <a:rPr dirty="0" sz="1500" spc="-9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idea,</a:t>
            </a:r>
            <a:r>
              <a:rPr dirty="0" sz="1500" spc="20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fixing</a:t>
            </a:r>
            <a:r>
              <a:rPr dirty="0" sz="1500" spc="8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313438"/>
                </a:solidFill>
                <a:latin typeface="Arial"/>
                <a:cs typeface="Arial"/>
              </a:rPr>
              <a:t>a</a:t>
            </a:r>
            <a:r>
              <a:rPr dirty="0" sz="1500" spc="-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typo,</a:t>
            </a:r>
            <a:r>
              <a:rPr dirty="0" sz="1500" spc="75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adding</a:t>
            </a:r>
            <a:r>
              <a:rPr dirty="0" sz="1500" spc="16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-50">
                <a:solidFill>
                  <a:srgbClr val="313438"/>
                </a:solidFill>
                <a:latin typeface="Arial"/>
                <a:cs typeface="Arial"/>
              </a:rPr>
              <a:t>a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new</a:t>
            </a:r>
            <a:r>
              <a:rPr dirty="0" sz="1500" spc="6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-65">
                <a:solidFill>
                  <a:srgbClr val="313438"/>
                </a:solidFill>
                <a:latin typeface="Arial"/>
                <a:cs typeface="Arial"/>
              </a:rPr>
              <a:t>guide</a:t>
            </a:r>
            <a:r>
              <a:rPr dirty="0" sz="1500" spc="-65">
                <a:solidFill>
                  <a:srgbClr val="B1B3B3"/>
                </a:solidFill>
                <a:latin typeface="Arial"/>
                <a:cs typeface="Arial"/>
              </a:rPr>
              <a:t>·</a:t>
            </a:r>
            <a:r>
              <a:rPr dirty="0" sz="1500" spc="-65">
                <a:solidFill>
                  <a:srgbClr val="313438"/>
                </a:solidFill>
                <a:latin typeface="Arial"/>
                <a:cs typeface="Arial"/>
              </a:rPr>
              <a:t>,</a:t>
            </a:r>
            <a:r>
              <a:rPr dirty="0" sz="1500" spc="1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or</a:t>
            </a:r>
            <a:r>
              <a:rPr dirty="0" sz="1500" spc="-3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improving</a:t>
            </a:r>
            <a:r>
              <a:rPr dirty="0" sz="1500" spc="5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an</a:t>
            </a:r>
            <a:r>
              <a:rPr dirty="0" sz="1500" spc="4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existing</a:t>
            </a:r>
            <a:r>
              <a:rPr dirty="0" sz="1500" spc="14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one,</a:t>
            </a:r>
            <a:r>
              <a:rPr dirty="0" sz="1500" spc="3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your</a:t>
            </a:r>
            <a:r>
              <a:rPr dirty="0" sz="1500" spc="1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contributions</a:t>
            </a:r>
            <a:r>
              <a:rPr dirty="0" sz="1500" spc="17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are</a:t>
            </a:r>
            <a:r>
              <a:rPr dirty="0" sz="1500" spc="-15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greatly</a:t>
            </a:r>
            <a:r>
              <a:rPr dirty="0" sz="1500" spc="-10">
                <a:solidFill>
                  <a:srgbClr val="313438"/>
                </a:solidFill>
                <a:latin typeface="Arial"/>
                <a:cs typeface="Arial"/>
              </a:rPr>
              <a:t> appreciated!</a:t>
            </a:r>
            <a:endParaRPr sz="1500">
              <a:latin typeface="Arial"/>
              <a:cs typeface="Arial"/>
            </a:endParaRPr>
          </a:p>
          <a:p>
            <a:pPr marL="24130" marR="81280" indent="-8255">
              <a:lnSpc>
                <a:spcPct val="126200"/>
              </a:lnSpc>
              <a:spcBef>
                <a:spcPts val="1475"/>
              </a:spcBef>
            </a:pP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Before</a:t>
            </a:r>
            <a:r>
              <a:rPr dirty="0" sz="1500" spc="30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 spc="-40">
                <a:solidFill>
                  <a:srgbClr val="313438"/>
                </a:solidFill>
                <a:latin typeface="Arial"/>
                <a:cs typeface="Arial"/>
              </a:rPr>
              <a:t>contributing1,</a:t>
            </a:r>
            <a:r>
              <a:rPr dirty="0" sz="1500" spc="-6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read</a:t>
            </a:r>
            <a:r>
              <a:rPr dirty="0" sz="1500" spc="-85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through</a:t>
            </a:r>
            <a:r>
              <a:rPr dirty="0" sz="1500" spc="50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the</a:t>
            </a:r>
            <a:r>
              <a:rPr dirty="0" sz="1500" spc="-30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existing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issues</a:t>
            </a:r>
            <a:r>
              <a:rPr dirty="0" sz="1500" spc="20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and</a:t>
            </a:r>
            <a:r>
              <a:rPr dirty="0" sz="1500" spc="-80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 spc="-60">
                <a:solidFill>
                  <a:srgbClr val="313438"/>
                </a:solidFill>
                <a:latin typeface="Arial"/>
                <a:cs typeface="Arial"/>
              </a:rPr>
              <a:t>pulll</a:t>
            </a:r>
            <a:r>
              <a:rPr dirty="0" sz="1500" spc="-2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requests to</a:t>
            </a:r>
            <a:r>
              <a:rPr dirty="0" sz="1500" spc="12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see</a:t>
            </a:r>
            <a:r>
              <a:rPr dirty="0" sz="1500" spc="-6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if</a:t>
            </a:r>
            <a:r>
              <a:rPr dirty="0" sz="1500" spc="10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someone</a:t>
            </a:r>
            <a:r>
              <a:rPr dirty="0" sz="1500" spc="5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else</a:t>
            </a:r>
            <a:r>
              <a:rPr dirty="0" sz="1500" spc="-3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is</a:t>
            </a:r>
            <a:r>
              <a:rPr dirty="0" sz="1500" spc="-75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 spc="-30">
                <a:solidFill>
                  <a:srgbClr val="878C90"/>
                </a:solidFill>
                <a:latin typeface="Arial"/>
                <a:cs typeface="Arial"/>
              </a:rPr>
              <a:t>.</a:t>
            </a:r>
            <a:r>
              <a:rPr dirty="0" sz="1500" spc="-30">
                <a:solidFill>
                  <a:srgbClr val="313438"/>
                </a:solidFill>
                <a:latin typeface="Arial"/>
                <a:cs typeface="Arial"/>
              </a:rPr>
              <a:t>already</a:t>
            </a:r>
            <a:r>
              <a:rPr dirty="0" sz="1500" spc="13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13438"/>
                </a:solidFill>
                <a:latin typeface="Arial"/>
                <a:cs typeface="Arial"/>
              </a:rPr>
              <a:t>working</a:t>
            </a:r>
            <a:r>
              <a:rPr dirty="0" sz="1500" spc="-10">
                <a:solidFill>
                  <a:srgbClr val="030303"/>
                </a:solidFill>
                <a:latin typeface="Arial"/>
                <a:cs typeface="Arial"/>
              </a:rPr>
              <a:t>1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on</a:t>
            </a:r>
            <a:r>
              <a:rPr dirty="0" sz="1500" spc="-6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something</a:t>
            </a:r>
            <a:r>
              <a:rPr dirty="0" sz="1500" spc="13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13438"/>
                </a:solidFill>
                <a:latin typeface="Arial"/>
                <a:cs typeface="Arial"/>
              </a:rPr>
              <a:t>sim</a:t>
            </a:r>
            <a:r>
              <a:rPr dirty="0" sz="1500" spc="-10">
                <a:solidFill>
                  <a:srgbClr val="606264"/>
                </a:solidFill>
                <a:latin typeface="Arial"/>
                <a:cs typeface="Arial"/>
              </a:rPr>
              <a:t>i</a:t>
            </a:r>
            <a:r>
              <a:rPr dirty="0" sz="1500" spc="-10">
                <a:solidFill>
                  <a:srgbClr val="313438"/>
                </a:solidFill>
                <a:latin typeface="Arial"/>
                <a:cs typeface="Arial"/>
              </a:rPr>
              <a:t>lar.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That</a:t>
            </a:r>
            <a:r>
              <a:rPr dirty="0" sz="1500" spc="5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way</a:t>
            </a:r>
            <a:r>
              <a:rPr dirty="0" sz="1500" spc="2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you</a:t>
            </a:r>
            <a:r>
              <a:rPr dirty="0" sz="1500" spc="2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can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avoid</a:t>
            </a:r>
            <a:r>
              <a:rPr dirty="0" sz="1500" spc="-5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duplicating</a:t>
            </a:r>
            <a:r>
              <a:rPr dirty="0" sz="1500" spc="3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13438"/>
                </a:solidFill>
                <a:latin typeface="Arial"/>
                <a:cs typeface="Arial"/>
              </a:rPr>
              <a:t>efforts.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500">
                <a:solidFill>
                  <a:srgbClr val="606264"/>
                </a:solidFill>
                <a:latin typeface="Arial"/>
                <a:cs typeface="Arial"/>
              </a:rPr>
              <a:t>I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f</a:t>
            </a:r>
            <a:r>
              <a:rPr dirty="0" sz="1500" spc="7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there</a:t>
            </a:r>
            <a:r>
              <a:rPr dirty="0" sz="1500" spc="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are</a:t>
            </a:r>
            <a:r>
              <a:rPr dirty="0" sz="1500" spc="-7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examples</a:t>
            </a:r>
            <a:r>
              <a:rPr dirty="0" sz="1500" spc="-1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or</a:t>
            </a:r>
            <a:r>
              <a:rPr dirty="0" sz="1500" spc="-1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guides</a:t>
            </a:r>
            <a:r>
              <a:rPr dirty="0" sz="1500" spc="8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you'd</a:t>
            </a:r>
            <a:r>
              <a:rPr dirty="0" sz="1500" spc="-2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1F2328"/>
                </a:solidFill>
                <a:latin typeface="Arial"/>
                <a:cs typeface="Arial"/>
              </a:rPr>
              <a:t>l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ike</a:t>
            </a:r>
            <a:r>
              <a:rPr dirty="0" sz="1500" spc="-60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to</a:t>
            </a:r>
            <a:r>
              <a:rPr dirty="0" sz="1500" spc="185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see,</a:t>
            </a:r>
            <a:r>
              <a:rPr dirty="0" sz="1500" spc="4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-50">
                <a:solidFill>
                  <a:srgbClr val="444649"/>
                </a:solidFill>
                <a:latin typeface="Arial"/>
                <a:cs typeface="Arial"/>
              </a:rPr>
              <a:t>fee</a:t>
            </a:r>
            <a:r>
              <a:rPr dirty="0" sz="1500" spc="-50">
                <a:solidFill>
                  <a:srgbClr val="030303"/>
                </a:solidFill>
                <a:latin typeface="Arial"/>
                <a:cs typeface="Arial"/>
              </a:rPr>
              <a:t>!</a:t>
            </a:r>
            <a:r>
              <a:rPr dirty="0" sz="1500" spc="-50">
                <a:solidFill>
                  <a:srgbClr val="444649"/>
                </a:solidFill>
                <a:latin typeface="Arial"/>
                <a:cs typeface="Arial"/>
              </a:rPr>
              <a:t>I</a:t>
            </a:r>
            <a:r>
              <a:rPr dirty="0" sz="1500" spc="-50">
                <a:solidFill>
                  <a:srgbClr val="A1A1A3"/>
                </a:solidFill>
                <a:latin typeface="Arial"/>
                <a:cs typeface="Arial"/>
              </a:rPr>
              <a:t>I</a:t>
            </a:r>
            <a:r>
              <a:rPr dirty="0" sz="1500" spc="-50">
                <a:solidFill>
                  <a:srgbClr val="313438"/>
                </a:solidFill>
                <a:latin typeface="Arial"/>
                <a:cs typeface="Arial"/>
              </a:rPr>
              <a:t>free</a:t>
            </a:r>
            <a:r>
              <a:rPr dirty="0" sz="1500" spc="-7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to</a:t>
            </a:r>
            <a:r>
              <a:rPr dirty="0" sz="1500" spc="9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313438"/>
                </a:solidFill>
                <a:latin typeface="Arial"/>
                <a:cs typeface="Arial"/>
              </a:rPr>
              <a:t>sugigest</a:t>
            </a:r>
            <a:r>
              <a:rPr dirty="0" sz="1500" spc="12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444649"/>
                </a:solidFill>
                <a:latin typeface="Arial"/>
                <a:cs typeface="Arial"/>
              </a:rPr>
              <a:t>them</a:t>
            </a:r>
            <a:r>
              <a:rPr dirty="0" sz="1500" spc="-85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313438"/>
                </a:solidFill>
                <a:latin typeface="Arial"/>
                <a:cs typeface="Arial"/>
              </a:rPr>
              <a:t>on</a:t>
            </a:r>
            <a:r>
              <a:rPr dirty="0" sz="1500" spc="-14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the</a:t>
            </a:r>
            <a:r>
              <a:rPr dirty="0" sz="1500" spc="-7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880DF"/>
                </a:solidFill>
                <a:latin typeface="Arial"/>
                <a:cs typeface="Arial"/>
              </a:rPr>
              <a:t>issues</a:t>
            </a:r>
            <a:r>
              <a:rPr dirty="0" sz="1500" spc="5">
                <a:solidFill>
                  <a:srgbClr val="3880D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372DB"/>
                </a:solidFill>
                <a:latin typeface="Arial"/>
                <a:cs typeface="Arial"/>
              </a:rPr>
              <a:t>page</a:t>
            </a:r>
            <a:r>
              <a:rPr dirty="0" sz="1500" spc="-10">
                <a:solidFill>
                  <a:srgbClr val="313438"/>
                </a:solidFill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  <a:p>
            <a:pPr algn="just" marL="22225" marR="118110" indent="-10160">
              <a:lnSpc>
                <a:spcPct val="125200"/>
              </a:lnSpc>
              <a:spcBef>
                <a:spcPts val="1495"/>
              </a:spcBef>
            </a:pPr>
            <a:r>
              <a:rPr dirty="0" sz="1500">
                <a:solidFill>
                  <a:srgbClr val="606264"/>
                </a:solidFill>
                <a:latin typeface="Arial"/>
                <a:cs typeface="Arial"/>
              </a:rPr>
              <a:t>I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f</a:t>
            </a:r>
            <a:r>
              <a:rPr dirty="0" sz="1500" spc="9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you</a:t>
            </a:r>
            <a:r>
              <a:rPr dirty="0" sz="1500">
                <a:solidFill>
                  <a:srgbClr val="606264"/>
                </a:solidFill>
                <a:latin typeface="Arial"/>
                <a:cs typeface="Arial"/>
              </a:rPr>
              <a:t>'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d</a:t>
            </a:r>
            <a:r>
              <a:rPr dirty="0" sz="1500" spc="13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l</a:t>
            </a:r>
            <a:r>
              <a:rPr dirty="0" sz="1500">
                <a:solidFill>
                  <a:srgbClr val="606264"/>
                </a:solidFill>
                <a:latin typeface="Arial"/>
                <a:cs typeface="Arial"/>
              </a:rPr>
              <a:t>i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ke</a:t>
            </a:r>
            <a:r>
              <a:rPr dirty="0" sz="1500" spc="4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to</a:t>
            </a:r>
            <a:r>
              <a:rPr dirty="0" sz="1500" spc="204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contribute</a:t>
            </a:r>
            <a:r>
              <a:rPr dirty="0" sz="1500" spc="5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new</a:t>
            </a:r>
            <a:r>
              <a:rPr dirty="0" sz="1500" spc="6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content,</a:t>
            </a:r>
            <a:r>
              <a:rPr dirty="0" sz="1500" spc="7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make</a:t>
            </a:r>
            <a:r>
              <a:rPr dirty="0" sz="1500" spc="3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sure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to</a:t>
            </a:r>
            <a:r>
              <a:rPr dirty="0" sz="1500" spc="220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read</a:t>
            </a:r>
            <a:r>
              <a:rPr dirty="0" sz="1500" spc="-35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through</a:t>
            </a:r>
            <a:r>
              <a:rPr dirty="0" sz="1500" spc="5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our</a:t>
            </a:r>
            <a:r>
              <a:rPr dirty="0" sz="1500" spc="11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880DF"/>
                </a:solidFill>
                <a:latin typeface="Arial"/>
                <a:cs typeface="Arial"/>
              </a:rPr>
              <a:t>contribution</a:t>
            </a:r>
            <a:r>
              <a:rPr dirty="0" sz="1500" spc="100">
                <a:solidFill>
                  <a:srgbClr val="3880D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72DB"/>
                </a:solidFill>
                <a:latin typeface="Arial"/>
                <a:cs typeface="Arial"/>
              </a:rPr>
              <a:t>guidelines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.</a:t>
            </a:r>
            <a:r>
              <a:rPr dirty="0" sz="1500" spc="-2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13438"/>
                </a:solidFill>
                <a:latin typeface="Arial"/>
                <a:cs typeface="Arial"/>
              </a:rPr>
              <a:t>We</a:t>
            </a:r>
            <a:r>
              <a:rPr dirty="0" sz="1500" spc="7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-35">
                <a:solidFill>
                  <a:srgbClr val="313438"/>
                </a:solidFill>
                <a:latin typeface="Arial"/>
                <a:cs typeface="Arial"/>
              </a:rPr>
              <a:t>wel</a:t>
            </a:r>
            <a:r>
              <a:rPr dirty="0" sz="1500" spc="-35">
                <a:solidFill>
                  <a:srgbClr val="030303"/>
                </a:solidFill>
                <a:latin typeface="Arial"/>
                <a:cs typeface="Arial"/>
              </a:rPr>
              <a:t>l</a:t>
            </a:r>
            <a:r>
              <a:rPr dirty="0" sz="1500" spc="-35">
                <a:solidFill>
                  <a:srgbClr val="313438"/>
                </a:solidFill>
                <a:latin typeface="Arial"/>
                <a:cs typeface="Arial"/>
              </a:rPr>
              <a:t>come</a:t>
            </a:r>
            <a:r>
              <a:rPr dirty="0" sz="1500" spc="-4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44649"/>
                </a:solidFill>
                <a:latin typeface="Arial"/>
                <a:cs typeface="Arial"/>
              </a:rPr>
              <a:t>high­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quality</a:t>
            </a:r>
            <a:r>
              <a:rPr dirty="0" sz="1500" spc="85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submissions</a:t>
            </a:r>
            <a:r>
              <a:rPr dirty="0" sz="1500" spc="13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313438"/>
                </a:solidFill>
                <a:latin typeface="Arial"/>
                <a:cs typeface="Arial"/>
              </a:rPr>
              <a:t>of</a:t>
            </a:r>
            <a:r>
              <a:rPr dirty="0" sz="1500" spc="1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new</a:t>
            </a:r>
            <a:r>
              <a:rPr dirty="0" sz="1500" spc="110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examp</a:t>
            </a:r>
            <a:r>
              <a:rPr dirty="0" sz="1500">
                <a:solidFill>
                  <a:srgbClr val="606264"/>
                </a:solidFill>
                <a:latin typeface="Arial"/>
                <a:cs typeface="Arial"/>
              </a:rPr>
              <a:t>l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es</a:t>
            </a:r>
            <a:r>
              <a:rPr dirty="0" sz="1500" spc="-3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and</a:t>
            </a:r>
            <a:r>
              <a:rPr dirty="0" sz="1500" spc="3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guides,</a:t>
            </a:r>
            <a:r>
              <a:rPr dirty="0" sz="1500" spc="-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as</a:t>
            </a:r>
            <a:r>
              <a:rPr dirty="0" sz="1500" spc="-8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-70">
                <a:solidFill>
                  <a:srgbClr val="313438"/>
                </a:solidFill>
                <a:latin typeface="Arial"/>
                <a:cs typeface="Arial"/>
              </a:rPr>
              <a:t>long</a:t>
            </a:r>
            <a:r>
              <a:rPr dirty="0" sz="1500" spc="-7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dirty="0" sz="1500" spc="-70">
                <a:solidFill>
                  <a:srgbClr val="313438"/>
                </a:solidFill>
                <a:latin typeface="Arial"/>
                <a:cs typeface="Arial"/>
              </a:rPr>
              <a:t>as</a:t>
            </a:r>
            <a:r>
              <a:rPr dirty="0" sz="1500" spc="-3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they</a:t>
            </a:r>
            <a:r>
              <a:rPr dirty="0" sz="1500" spc="-30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meet</a:t>
            </a:r>
            <a:r>
              <a:rPr dirty="0" sz="1500" spc="125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our</a:t>
            </a:r>
            <a:r>
              <a:rPr dirty="0" sz="1500" spc="4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criteria</a:t>
            </a:r>
            <a:r>
              <a:rPr dirty="0" sz="1500" spc="4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and</a:t>
            </a:r>
            <a:r>
              <a:rPr dirty="0" sz="1500" spc="-5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fit</a:t>
            </a:r>
            <a:r>
              <a:rPr dirty="0" sz="1500" spc="27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within</a:t>
            </a:r>
            <a:r>
              <a:rPr dirty="0" sz="1500" spc="2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44649"/>
                </a:solidFill>
                <a:latin typeface="Arial"/>
                <a:cs typeface="Arial"/>
              </a:rPr>
              <a:t>the</a:t>
            </a:r>
            <a:r>
              <a:rPr dirty="0" sz="1500" spc="35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scope</a:t>
            </a:r>
            <a:r>
              <a:rPr dirty="0" sz="1500" spc="-3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of</a:t>
            </a:r>
            <a:r>
              <a:rPr dirty="0" sz="1500" spc="6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313438"/>
                </a:solidFill>
                <a:latin typeface="Arial"/>
                <a:cs typeface="Arial"/>
              </a:rPr>
              <a:t>the </a:t>
            </a:r>
            <a:r>
              <a:rPr dirty="0" sz="1500" spc="-10">
                <a:solidFill>
                  <a:srgbClr val="313438"/>
                </a:solidFill>
                <a:latin typeface="Arial"/>
                <a:cs typeface="Arial"/>
              </a:rPr>
              <a:t>cookbook.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500">
              <a:latin typeface="Arial"/>
              <a:cs typeface="Arial"/>
            </a:endParaRPr>
          </a:p>
          <a:p>
            <a:pPr marL="16510">
              <a:lnSpc>
                <a:spcPct val="100000"/>
              </a:lnSpc>
            </a:pPr>
            <a:r>
              <a:rPr dirty="0" sz="1500" spc="10">
                <a:solidFill>
                  <a:srgbClr val="313438"/>
                </a:solidFill>
                <a:latin typeface="Arial"/>
                <a:cs typeface="Arial"/>
              </a:rPr>
              <a:t>The</a:t>
            </a:r>
            <a:r>
              <a:rPr dirty="0" sz="1500" spc="-1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313438"/>
                </a:solidFill>
                <a:latin typeface="Arial"/>
                <a:cs typeface="Arial"/>
              </a:rPr>
              <a:t>contents</a:t>
            </a:r>
            <a:r>
              <a:rPr dirty="0" sz="1500" spc="-7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313438"/>
                </a:solidFill>
                <a:latin typeface="Arial"/>
                <a:cs typeface="Arial"/>
              </a:rPr>
              <a:t>of </a:t>
            </a:r>
            <a:r>
              <a:rPr dirty="0" sz="1500" spc="10">
                <a:solidFill>
                  <a:srgbClr val="313438"/>
                </a:solidFill>
                <a:latin typeface="Arial"/>
                <a:cs typeface="Arial"/>
              </a:rPr>
              <a:t>this</a:t>
            </a:r>
            <a:r>
              <a:rPr dirty="0" sz="1500" spc="-6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444649"/>
                </a:solidFill>
                <a:latin typeface="Arial"/>
                <a:cs typeface="Arial"/>
              </a:rPr>
              <a:t>repo</a:t>
            </a:r>
            <a:r>
              <a:rPr dirty="0" sz="1500" spc="-85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313438"/>
                </a:solidFill>
                <a:latin typeface="Arial"/>
                <a:cs typeface="Arial"/>
              </a:rPr>
              <a:t>are</a:t>
            </a:r>
            <a:r>
              <a:rPr dirty="0" sz="1500" spc="-4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313438"/>
                </a:solidFill>
                <a:latin typeface="Arial"/>
                <a:cs typeface="Arial"/>
              </a:rPr>
              <a:t>automatically</a:t>
            </a:r>
            <a:r>
              <a:rPr dirty="0" sz="1500" spc="20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13438"/>
                </a:solidFill>
                <a:latin typeface="Arial"/>
                <a:cs typeface="Arial"/>
              </a:rPr>
              <a:t>rendered</a:t>
            </a:r>
            <a:r>
              <a:rPr dirty="0" sz="1500" spc="-1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444649"/>
                </a:solidFill>
                <a:latin typeface="Arial"/>
                <a:cs typeface="Arial"/>
              </a:rPr>
              <a:t>into</a:t>
            </a:r>
            <a:r>
              <a:rPr dirty="0" sz="1500" spc="-60">
                <a:solidFill>
                  <a:srgbClr val="444649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2372DB"/>
                </a:solidFill>
                <a:latin typeface="Arial"/>
                <a:cs typeface="Arial"/>
              </a:rPr>
              <a:t>cookbook.openai.com</a:t>
            </a:r>
            <a:r>
              <a:rPr dirty="0" sz="1500" spc="15">
                <a:solidFill>
                  <a:srgbClr val="2372DB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313438"/>
                </a:solidFill>
                <a:latin typeface="Arial"/>
                <a:cs typeface="Arial"/>
              </a:rPr>
              <a:t>based</a:t>
            </a:r>
            <a:r>
              <a:rPr dirty="0" sz="1500" spc="20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313438"/>
                </a:solidFill>
                <a:latin typeface="Arial"/>
                <a:cs typeface="Arial"/>
              </a:rPr>
              <a:t>on</a:t>
            </a:r>
            <a:r>
              <a:rPr dirty="0" sz="1500" spc="-125">
                <a:solidFill>
                  <a:srgbClr val="313438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372DB"/>
                </a:solidFill>
                <a:latin typeface="Arial"/>
                <a:cs typeface="Arial"/>
              </a:rPr>
              <a:t>registry.yam!.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858953" y="3113525"/>
            <a:ext cx="142938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2372DB"/>
                </a:solidFill>
                <a:latin typeface="Arial"/>
                <a:cs typeface="Arial"/>
              </a:rPr>
              <a:t>+</a:t>
            </a:r>
            <a:r>
              <a:rPr dirty="0" sz="1350">
                <a:solidFill>
                  <a:srgbClr val="5995E4"/>
                </a:solidFill>
                <a:latin typeface="Arial"/>
                <a:cs typeface="Arial"/>
              </a:rPr>
              <a:t>1</a:t>
            </a:r>
            <a:r>
              <a:rPr dirty="0" sz="1350">
                <a:solidFill>
                  <a:srgbClr val="2372DB"/>
                </a:solidFill>
                <a:latin typeface="Arial"/>
                <a:cs typeface="Arial"/>
              </a:rPr>
              <a:t>37</a:t>
            </a:r>
            <a:r>
              <a:rPr dirty="0" sz="1350" spc="130">
                <a:solidFill>
                  <a:srgbClr val="2372DB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3880DF"/>
                </a:solidFill>
                <a:latin typeface="Arial"/>
                <a:cs typeface="Arial"/>
              </a:rPr>
              <a:t>contributors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268749" y="8557261"/>
            <a:ext cx="31115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500" spc="-50">
                <a:solidFill>
                  <a:srgbClr val="030303"/>
                </a:solidFill>
                <a:latin typeface="Arial"/>
                <a:cs typeface="Arial"/>
              </a:rPr>
              <a:t>I</a:t>
            </a:r>
            <a:endParaRPr sz="5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419481" y="8402125"/>
            <a:ext cx="173990" cy="304165"/>
          </a:xfrm>
          <a:prstGeom prst="rect">
            <a:avLst/>
          </a:prstGeom>
          <a:solidFill>
            <a:srgbClr val="2F3438"/>
          </a:solidFill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1750" spc="-1005">
                <a:solidFill>
                  <a:srgbClr val="F2F2F2"/>
                </a:solidFill>
                <a:latin typeface="Arial"/>
                <a:cs typeface="Arial"/>
              </a:rPr>
              <a:t>O</a:t>
            </a:r>
            <a:endParaRPr sz="17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866154" y="8455028"/>
            <a:ext cx="2237740" cy="234315"/>
          </a:xfrm>
          <a:prstGeom prst="rect">
            <a:avLst/>
          </a:prstGeom>
          <a:solidFill>
            <a:srgbClr val="2F3438"/>
          </a:solidFill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dirty="0" sz="1300">
                <a:solidFill>
                  <a:srgbClr val="F2F2F2"/>
                </a:solidFill>
                <a:latin typeface="Arial"/>
                <a:cs typeface="Arial"/>
              </a:rPr>
              <a:t>Open</a:t>
            </a:r>
            <a:r>
              <a:rPr dirty="0" sz="1300" spc="10">
                <a:solidFill>
                  <a:srgbClr val="F2F2F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2F2F2"/>
                </a:solidFill>
                <a:latin typeface="Arial"/>
                <a:cs typeface="Arial"/>
              </a:rPr>
              <a:t>in</a:t>
            </a:r>
            <a:r>
              <a:rPr dirty="0" sz="1300" spc="135">
                <a:solidFill>
                  <a:srgbClr val="F2F2F2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F2F2F2"/>
                </a:solidFill>
                <a:latin typeface="Arial"/>
                <a:cs typeface="Arial"/>
              </a:rPr>
              <a:t>GitHub</a:t>
            </a:r>
            <a:r>
              <a:rPr dirty="0" sz="1300" spc="45">
                <a:solidFill>
                  <a:srgbClr val="F2F2F2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F2F2F2"/>
                </a:solidFill>
                <a:latin typeface="Arial"/>
                <a:cs typeface="Arial"/>
              </a:rPr>
              <a:t>Codespaces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42588" y="119901"/>
            <a:ext cx="192468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190">
                <a:solidFill>
                  <a:srgbClr val="23282F"/>
                </a:solidFill>
                <a:latin typeface="Arial"/>
                <a:cs typeface="Arial"/>
              </a:rPr>
              <a:t>@openAI</a:t>
            </a:r>
            <a:r>
              <a:rPr dirty="0" sz="1550" spc="-5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23282F"/>
                </a:solidFill>
                <a:latin typeface="Arial"/>
                <a:cs typeface="Arial"/>
              </a:rPr>
              <a:t>Coo</a:t>
            </a:r>
            <a:r>
              <a:rPr dirty="0" sz="1450" spc="-10">
                <a:solidFill>
                  <a:srgbClr val="3B3F46"/>
                </a:solidFill>
                <a:latin typeface="Arial"/>
                <a:cs typeface="Arial"/>
              </a:rPr>
              <a:t>k</a:t>
            </a:r>
            <a:r>
              <a:rPr dirty="0" sz="1450" spc="-10">
                <a:solidFill>
                  <a:srgbClr val="23282F"/>
                </a:solidFill>
                <a:latin typeface="Arial"/>
                <a:cs typeface="Arial"/>
              </a:rPr>
              <a:t>b</a:t>
            </a:r>
            <a:r>
              <a:rPr dirty="0" sz="1450" spc="-10">
                <a:solidFill>
                  <a:srgbClr val="3B3F46"/>
                </a:solidFill>
                <a:latin typeface="Arial"/>
                <a:cs typeface="Arial"/>
              </a:rPr>
              <a:t>o</a:t>
            </a:r>
            <a:r>
              <a:rPr dirty="0" sz="1450" spc="-10">
                <a:solidFill>
                  <a:srgbClr val="23282F"/>
                </a:solidFill>
                <a:latin typeface="Arial"/>
                <a:cs typeface="Arial"/>
              </a:rPr>
              <a:t>o</a:t>
            </a:r>
            <a:r>
              <a:rPr dirty="0" sz="1450" spc="-10">
                <a:solidFill>
                  <a:srgbClr val="3B3F46"/>
                </a:solidFill>
                <a:latin typeface="Arial"/>
                <a:cs typeface="Arial"/>
              </a:rPr>
              <a:t>k</a:t>
            </a:r>
            <a:endParaRPr sz="145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2728688" y="125245"/>
            <a:ext cx="23031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2140" algn="l"/>
                <a:tab pos="1529080" algn="l"/>
              </a:tabLst>
            </a:pPr>
            <a:r>
              <a:rPr dirty="0" sz="1100" spc="-10">
                <a:solidFill>
                  <a:srgbClr val="82898A"/>
                </a:solidFill>
                <a:latin typeface="Arial"/>
                <a:cs typeface="Arial"/>
              </a:rPr>
              <a:t>A</a:t>
            </a:r>
            <a:r>
              <a:rPr dirty="0" sz="1100" spc="-10">
                <a:solidFill>
                  <a:srgbClr val="030307"/>
                </a:solidFill>
                <a:latin typeface="Arial"/>
                <a:cs typeface="Arial"/>
              </a:rPr>
              <a:t>l</a:t>
            </a:r>
            <a:r>
              <a:rPr dirty="0" sz="1100" spc="-10">
                <a:solidFill>
                  <a:srgbClr val="707579"/>
                </a:solidFill>
                <a:latin typeface="Arial"/>
                <a:cs typeface="Arial"/>
              </a:rPr>
              <a:t>bout</a:t>
            </a:r>
            <a:r>
              <a:rPr dirty="0" sz="1100">
                <a:solidFill>
                  <a:srgbClr val="707579"/>
                </a:solidFill>
                <a:latin typeface="Arial"/>
                <a:cs typeface="Arial"/>
              </a:rPr>
              <a:t>	</a:t>
            </a:r>
            <a:r>
              <a:rPr dirty="0" sz="1100" spc="-35">
                <a:solidFill>
                  <a:srgbClr val="82898A"/>
                </a:solidFill>
                <a:latin typeface="Arial"/>
                <a:cs typeface="Arial"/>
              </a:rPr>
              <a:t>API</a:t>
            </a:r>
            <a:r>
              <a:rPr dirty="0" sz="1100" spc="-160">
                <a:solidFill>
                  <a:srgbClr val="82898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82898A"/>
                </a:solidFill>
                <a:latin typeface="Arial"/>
                <a:cs typeface="Arial"/>
              </a:rPr>
              <a:t>Docs</a:t>
            </a:r>
            <a:r>
              <a:rPr dirty="0" sz="1100" spc="65">
                <a:solidFill>
                  <a:srgbClr val="82898A"/>
                </a:solidFill>
                <a:latin typeface="Arial"/>
                <a:cs typeface="Arial"/>
              </a:rPr>
              <a:t> </a:t>
            </a:r>
            <a:r>
              <a:rPr dirty="0" sz="750" spc="-25">
                <a:solidFill>
                  <a:srgbClr val="979E9E"/>
                </a:solidFill>
                <a:latin typeface="Arial"/>
                <a:cs typeface="Arial"/>
              </a:rPr>
              <a:t>?I</a:t>
            </a:r>
            <a:r>
              <a:rPr dirty="0" sz="750">
                <a:solidFill>
                  <a:srgbClr val="979E9E"/>
                </a:solidFill>
                <a:latin typeface="Arial"/>
                <a:cs typeface="Arial"/>
              </a:rPr>
              <a:t>	</a:t>
            </a:r>
            <a:r>
              <a:rPr dirty="0" sz="1100" spc="-10">
                <a:solidFill>
                  <a:srgbClr val="82898A"/>
                </a:solidFill>
                <a:latin typeface="Arial"/>
                <a:cs typeface="Arial"/>
              </a:rPr>
              <a:t>Contribute</a:t>
            </a:r>
            <a:r>
              <a:rPr dirty="0" sz="1400" spc="-10">
                <a:solidFill>
                  <a:srgbClr val="82898A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16513277" y="170577"/>
            <a:ext cx="64135" cy="191135"/>
          </a:xfrm>
          <a:custGeom>
            <a:avLst/>
            <a:gdLst/>
            <a:ahLst/>
            <a:cxnLst/>
            <a:rect l="l" t="t" r="r" b="b"/>
            <a:pathLst>
              <a:path w="64134" h="191135">
                <a:moveTo>
                  <a:pt x="64072" y="190925"/>
                </a:moveTo>
                <a:lnTo>
                  <a:pt x="0" y="190925"/>
                </a:lnTo>
                <a:lnTo>
                  <a:pt x="0" y="0"/>
                </a:lnTo>
                <a:lnTo>
                  <a:pt x="64072" y="0"/>
                </a:lnTo>
                <a:lnTo>
                  <a:pt x="64072" y="190925"/>
                </a:lnTo>
                <a:close/>
              </a:path>
            </a:pathLst>
          </a:custGeom>
          <a:solidFill>
            <a:srgbClr val="EB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5815132" y="137967"/>
            <a:ext cx="83502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60">
                <a:solidFill>
                  <a:srgbClr val="82898A"/>
                </a:solidFill>
                <a:latin typeface="Arial"/>
                <a:cs typeface="Arial"/>
              </a:rPr>
              <a:t>Q</a:t>
            </a:r>
            <a:r>
              <a:rPr dirty="0" sz="1300" spc="125">
                <a:solidFill>
                  <a:srgbClr val="82898A"/>
                </a:solidFill>
                <a:latin typeface="Arial"/>
                <a:cs typeface="Arial"/>
              </a:rPr>
              <a:t>  </a:t>
            </a:r>
            <a:r>
              <a:rPr dirty="0" sz="1100" spc="-10">
                <a:solidFill>
                  <a:srgbClr val="82898A"/>
                </a:solidFill>
                <a:latin typeface="Arial"/>
                <a:cs typeface="Arial"/>
              </a:rPr>
              <a:t>Search</a:t>
            </a:r>
            <a:r>
              <a:rPr dirty="0" sz="1100" spc="-10">
                <a:solidFill>
                  <a:srgbClr val="AFB3B5"/>
                </a:solidFill>
                <a:latin typeface="Arial"/>
                <a:cs typeface="Arial"/>
              </a:rPr>
              <a:t>..</a:t>
            </a:r>
            <a:r>
              <a:rPr dirty="0" sz="1100" spc="-10">
                <a:solidFill>
                  <a:srgbClr val="82898A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7656999" y="169519"/>
            <a:ext cx="16954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707579"/>
                </a:solidFill>
                <a:latin typeface="Arial"/>
                <a:cs typeface="Arial"/>
              </a:rPr>
              <a:t>XK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943524" y="882238"/>
            <a:ext cx="86360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 b="1">
                <a:solidFill>
                  <a:srgbClr val="23282F"/>
                </a:solidFill>
                <a:latin typeface="Arial"/>
                <a:cs typeface="Arial"/>
              </a:rPr>
              <a:t>Popu</a:t>
            </a:r>
            <a:r>
              <a:rPr dirty="0" sz="1750" spc="-10" b="1">
                <a:solidFill>
                  <a:srgbClr val="030307"/>
                </a:solidFill>
                <a:latin typeface="Arial"/>
                <a:cs typeface="Arial"/>
              </a:rPr>
              <a:t>l</a:t>
            </a:r>
            <a:r>
              <a:rPr dirty="0" sz="1750" spc="-10" b="1">
                <a:solidFill>
                  <a:srgbClr val="23282F"/>
                </a:solidFill>
                <a:latin typeface="Arial"/>
                <a:cs typeface="Arial"/>
              </a:rPr>
              <a:t>ar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112164" y="1483506"/>
            <a:ext cx="28803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5">
                <a:solidFill>
                  <a:srgbClr val="23282F"/>
                </a:solidFill>
                <a:latin typeface="Arial"/>
                <a:cs typeface="Arial"/>
              </a:rPr>
              <a:t>How</a:t>
            </a:r>
            <a:r>
              <a:rPr dirty="0" sz="1200" spc="-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3282F"/>
                </a:solidFill>
                <a:latin typeface="Arial"/>
                <a:cs typeface="Arial"/>
              </a:rPr>
              <a:t>to</a:t>
            </a:r>
            <a:r>
              <a:rPr dirty="0" sz="1200" spc="9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23282F"/>
                </a:solidFill>
                <a:latin typeface="Arial"/>
                <a:cs typeface="Arial"/>
              </a:rPr>
              <a:t>call</a:t>
            </a:r>
            <a:r>
              <a:rPr dirty="0" sz="1200" spc="-12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75">
                <a:solidFill>
                  <a:srgbClr val="23282F"/>
                </a:solidFill>
                <a:latin typeface="Arial"/>
                <a:cs typeface="Arial"/>
              </a:rPr>
              <a:t>funct</a:t>
            </a:r>
            <a:r>
              <a:rPr dirty="0" sz="1200" spc="75">
                <a:solidFill>
                  <a:srgbClr val="3B3F46"/>
                </a:solidFill>
                <a:latin typeface="Arial"/>
                <a:cs typeface="Arial"/>
              </a:rPr>
              <a:t>i</a:t>
            </a:r>
            <a:r>
              <a:rPr dirty="0" sz="1200" spc="75">
                <a:solidFill>
                  <a:srgbClr val="23282F"/>
                </a:solidFill>
                <a:latin typeface="Arial"/>
                <a:cs typeface="Arial"/>
              </a:rPr>
              <a:t>ons</a:t>
            </a:r>
            <a:r>
              <a:rPr dirty="0" sz="1200" spc="8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90">
                <a:solidFill>
                  <a:srgbClr val="23282F"/>
                </a:solidFill>
                <a:latin typeface="Arial"/>
                <a:cs typeface="Arial"/>
              </a:rPr>
              <a:t>with</a:t>
            </a:r>
            <a:r>
              <a:rPr dirty="0" sz="1200" spc="-14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90">
                <a:solidFill>
                  <a:srgbClr val="23282F"/>
                </a:solidFill>
                <a:latin typeface="Arial"/>
                <a:cs typeface="Arial"/>
              </a:rPr>
              <a:t>chat</a:t>
            </a:r>
            <a:r>
              <a:rPr dirty="0" sz="1200" spc="-8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23282F"/>
                </a:solidFill>
                <a:latin typeface="Arial"/>
                <a:cs typeface="Arial"/>
              </a:rPr>
              <a:t>models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121353" y="2401061"/>
            <a:ext cx="72072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82898A"/>
                </a:solidFill>
                <a:latin typeface="Arial"/>
                <a:cs typeface="Arial"/>
              </a:rPr>
              <a:t>Jun</a:t>
            </a:r>
            <a:r>
              <a:rPr dirty="0" sz="900" spc="-45">
                <a:solidFill>
                  <a:srgbClr val="8289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707579"/>
                </a:solidFill>
                <a:latin typeface="Arial"/>
                <a:cs typeface="Arial"/>
              </a:rPr>
              <a:t>13</a:t>
            </a:r>
            <a:r>
              <a:rPr dirty="0" sz="900">
                <a:solidFill>
                  <a:srgbClr val="979E9E"/>
                </a:solidFill>
                <a:latin typeface="Arial"/>
                <a:cs typeface="Arial"/>
              </a:rPr>
              <a:t>,</a:t>
            </a:r>
            <a:r>
              <a:rPr dirty="0" sz="900" spc="30">
                <a:solidFill>
                  <a:srgbClr val="979E9E"/>
                </a:solidFill>
                <a:latin typeface="Arial"/>
                <a:cs typeface="Arial"/>
              </a:rPr>
              <a:t> </a:t>
            </a:r>
            <a:r>
              <a:rPr dirty="0" sz="900" spc="40">
                <a:solidFill>
                  <a:srgbClr val="82898A"/>
                </a:solidFill>
                <a:latin typeface="Arial"/>
                <a:cs typeface="Arial"/>
              </a:rPr>
              <a:t>2023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891204" y="2453985"/>
            <a:ext cx="127825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87CCA5"/>
                </a:solidFill>
                <a:latin typeface="Arial"/>
                <a:cs typeface="Arial"/>
              </a:rPr>
              <a:t>COUPLETIONS</a:t>
            </a:r>
            <a:r>
              <a:rPr dirty="0" sz="700" spc="165">
                <a:solidFill>
                  <a:srgbClr val="87CCA5"/>
                </a:solidFill>
                <a:latin typeface="Arial"/>
                <a:cs typeface="Arial"/>
              </a:rPr>
              <a:t>  </a:t>
            </a:r>
            <a:r>
              <a:rPr dirty="0" sz="700" spc="-10">
                <a:solidFill>
                  <a:srgbClr val="A89CDA"/>
                </a:solidFill>
                <a:latin typeface="Arial"/>
                <a:cs typeface="Arial"/>
              </a:rPr>
              <a:t>FUNCTIONS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112164" y="3109454"/>
            <a:ext cx="20510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5">
                <a:solidFill>
                  <a:srgbClr val="23282F"/>
                </a:solidFill>
                <a:latin typeface="Arial"/>
                <a:cs typeface="Arial"/>
              </a:rPr>
              <a:t>How</a:t>
            </a:r>
            <a:r>
              <a:rPr dirty="0" sz="1200">
                <a:solidFill>
                  <a:srgbClr val="23282F"/>
                </a:solidFill>
                <a:latin typeface="Arial"/>
                <a:cs typeface="Arial"/>
              </a:rPr>
              <a:t> to</a:t>
            </a:r>
            <a:r>
              <a:rPr dirty="0" sz="1200" spc="114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23282F"/>
                </a:solidFill>
                <a:latin typeface="Arial"/>
                <a:cs typeface="Arial"/>
              </a:rPr>
              <a:t>stream</a:t>
            </a:r>
            <a:r>
              <a:rPr dirty="0" sz="1200" spc="-3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23282F"/>
                </a:solidFill>
                <a:latin typeface="Arial"/>
                <a:cs typeface="Arial"/>
              </a:rPr>
              <a:t>completions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119257" y="4027004"/>
            <a:ext cx="68326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82898A"/>
                </a:solidFill>
                <a:latin typeface="Arial"/>
                <a:cs typeface="Arial"/>
              </a:rPr>
              <a:t>Sep</a:t>
            </a:r>
            <a:r>
              <a:rPr dirty="0" sz="900" spc="20">
                <a:solidFill>
                  <a:srgbClr val="8289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2898A"/>
                </a:solidFill>
                <a:latin typeface="Arial"/>
                <a:cs typeface="Arial"/>
              </a:rPr>
              <a:t>2,</a:t>
            </a:r>
            <a:r>
              <a:rPr dirty="0" sz="900" spc="40">
                <a:solidFill>
                  <a:srgbClr val="82898A"/>
                </a:solidFill>
                <a:latin typeface="Arial"/>
                <a:cs typeface="Arial"/>
              </a:rPr>
              <a:t> </a:t>
            </a:r>
            <a:r>
              <a:rPr dirty="0" sz="900" spc="35">
                <a:solidFill>
                  <a:srgbClr val="82898A"/>
                </a:solidFill>
                <a:latin typeface="Arial"/>
                <a:cs typeface="Arial"/>
              </a:rPr>
              <a:t>2022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969006" y="4084511"/>
            <a:ext cx="120078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87CCA5"/>
                </a:solidFill>
                <a:latin typeface="Arial"/>
                <a:cs typeface="Arial"/>
              </a:rPr>
              <a:t>COMPLETIONS</a:t>
            </a:r>
            <a:r>
              <a:rPr dirty="0" sz="700" spc="420">
                <a:solidFill>
                  <a:srgbClr val="87CCA5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E4AF91"/>
                </a:solidFill>
                <a:latin typeface="Arial"/>
                <a:cs typeface="Arial"/>
              </a:rPr>
              <a:t>TIKTOKEN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943524" y="4738706"/>
            <a:ext cx="982344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 b="1">
                <a:solidFill>
                  <a:srgbClr val="23282F"/>
                </a:solidFill>
                <a:latin typeface="Arial"/>
                <a:cs typeface="Arial"/>
              </a:rPr>
              <a:t>Featured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112164" y="5323781"/>
            <a:ext cx="2875915" cy="41592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200" spc="65">
                <a:solidFill>
                  <a:srgbClr val="23282F"/>
                </a:solidFill>
                <a:latin typeface="Arial"/>
                <a:cs typeface="Arial"/>
              </a:rPr>
              <a:t>How</a:t>
            </a:r>
            <a:r>
              <a:rPr dirty="0" sz="1200" spc="-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3282F"/>
                </a:solidFill>
                <a:latin typeface="Arial"/>
                <a:cs typeface="Arial"/>
              </a:rPr>
              <a:t>to</a:t>
            </a:r>
            <a:r>
              <a:rPr dirty="0" sz="1200" spc="5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90">
                <a:solidFill>
                  <a:srgbClr val="23282F"/>
                </a:solidFill>
                <a:latin typeface="Arial"/>
                <a:cs typeface="Arial"/>
              </a:rPr>
              <a:t>build</a:t>
            </a:r>
            <a:r>
              <a:rPr dirty="0" sz="1200" spc="-10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114">
                <a:solidFill>
                  <a:srgbClr val="23282F"/>
                </a:solidFill>
                <a:latin typeface="Arial"/>
                <a:cs typeface="Arial"/>
              </a:rPr>
              <a:t>an</a:t>
            </a:r>
            <a:r>
              <a:rPr dirty="0" sz="1200" spc="-21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23282F"/>
                </a:solidFill>
                <a:latin typeface="Arial"/>
                <a:cs typeface="Arial"/>
              </a:rPr>
              <a:t>agent</a:t>
            </a:r>
            <a:r>
              <a:rPr dirty="0" sz="1200" spc="-3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105">
                <a:solidFill>
                  <a:srgbClr val="23282F"/>
                </a:solidFill>
                <a:latin typeface="Arial"/>
                <a:cs typeface="Arial"/>
              </a:rPr>
              <a:t>with</a:t>
            </a:r>
            <a:r>
              <a:rPr dirty="0" sz="1200" spc="-14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110">
                <a:solidFill>
                  <a:srgbClr val="23282F"/>
                </a:solidFill>
                <a:latin typeface="Arial"/>
                <a:cs typeface="Arial"/>
              </a:rPr>
              <a:t>the</a:t>
            </a:r>
            <a:r>
              <a:rPr dirty="0" sz="1200" spc="-14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23282F"/>
                </a:solidFill>
                <a:latin typeface="Arial"/>
                <a:cs typeface="Arial"/>
              </a:rPr>
              <a:t>Node.js</a:t>
            </a:r>
            <a:endParaRPr sz="1200">
              <a:latin typeface="Arial"/>
              <a:cs typeface="Arial"/>
            </a:endParaRPr>
          </a:p>
          <a:p>
            <a:pPr marL="19685">
              <a:lnSpc>
                <a:spcPct val="100000"/>
              </a:lnSpc>
              <a:spcBef>
                <a:spcPts val="125"/>
              </a:spcBef>
            </a:pPr>
            <a:r>
              <a:rPr dirty="0" sz="1150" spc="-25" b="1">
                <a:solidFill>
                  <a:srgbClr val="23282F"/>
                </a:solidFill>
                <a:latin typeface="Arial"/>
                <a:cs typeface="Arial"/>
              </a:rPr>
              <a:t>SDK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118724" y="6251166"/>
            <a:ext cx="67183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>
                <a:solidFill>
                  <a:srgbClr val="82898A"/>
                </a:solidFill>
                <a:latin typeface="Arial"/>
                <a:cs typeface="Arial"/>
              </a:rPr>
              <a:t>Oct</a:t>
            </a:r>
            <a:r>
              <a:rPr dirty="0" sz="950" spc="25">
                <a:solidFill>
                  <a:srgbClr val="82898A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82898A"/>
                </a:solidFill>
                <a:latin typeface="Arial"/>
                <a:cs typeface="Arial"/>
              </a:rPr>
              <a:t>5,</a:t>
            </a:r>
            <a:r>
              <a:rPr dirty="0" sz="950" spc="20">
                <a:solidFill>
                  <a:srgbClr val="82898A"/>
                </a:solidFill>
                <a:latin typeface="Arial"/>
                <a:cs typeface="Arial"/>
              </a:rPr>
              <a:t> </a:t>
            </a:r>
            <a:r>
              <a:rPr dirty="0" sz="950" spc="-20">
                <a:solidFill>
                  <a:srgbClr val="82898A"/>
                </a:solidFill>
                <a:latin typeface="Arial"/>
                <a:cs typeface="Arial"/>
              </a:rPr>
              <a:t>2023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891204" y="6310453"/>
            <a:ext cx="127952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87CCA5"/>
                </a:solidFill>
                <a:latin typeface="Arial"/>
                <a:cs typeface="Arial"/>
              </a:rPr>
              <a:t>COMPLETIONS</a:t>
            </a:r>
            <a:r>
              <a:rPr dirty="0" sz="700" spc="150">
                <a:solidFill>
                  <a:srgbClr val="87CCA5"/>
                </a:solidFill>
                <a:latin typeface="Arial"/>
                <a:cs typeface="Arial"/>
              </a:rPr>
              <a:t>  </a:t>
            </a:r>
            <a:r>
              <a:rPr dirty="0" sz="700" spc="-10">
                <a:solidFill>
                  <a:srgbClr val="A89CDA"/>
                </a:solidFill>
                <a:latin typeface="Arial"/>
                <a:cs typeface="Arial"/>
              </a:rPr>
              <a:t>fUNCTIONS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112164" y="6961340"/>
            <a:ext cx="301307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5">
                <a:solidFill>
                  <a:srgbClr val="23282F"/>
                </a:solidFill>
                <a:latin typeface="Arial"/>
                <a:cs typeface="Arial"/>
              </a:rPr>
              <a:t>How</a:t>
            </a:r>
            <a:r>
              <a:rPr dirty="0" sz="1200" spc="-1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3282F"/>
                </a:solidFill>
                <a:latin typeface="Arial"/>
                <a:cs typeface="Arial"/>
              </a:rPr>
              <a:t>to</a:t>
            </a:r>
            <a:r>
              <a:rPr dirty="0" sz="1200" spc="9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23282F"/>
                </a:solidFill>
                <a:latin typeface="Arial"/>
                <a:cs typeface="Arial"/>
              </a:rPr>
              <a:t>work</a:t>
            </a:r>
            <a:r>
              <a:rPr dirty="0" sz="1200" spc="3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90">
                <a:solidFill>
                  <a:srgbClr val="23282F"/>
                </a:solidFill>
                <a:latin typeface="Arial"/>
                <a:cs typeface="Arial"/>
              </a:rPr>
              <a:t>with</a:t>
            </a:r>
            <a:r>
              <a:rPr dirty="0" sz="1200" spc="-10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111318"/>
                </a:solidFill>
                <a:latin typeface="Arial"/>
                <a:cs typeface="Arial"/>
              </a:rPr>
              <a:t>la</a:t>
            </a:r>
            <a:r>
              <a:rPr dirty="0" sz="1200" spc="55">
                <a:solidFill>
                  <a:srgbClr val="3B3F46"/>
                </a:solidFill>
                <a:latin typeface="Arial"/>
                <a:cs typeface="Arial"/>
              </a:rPr>
              <a:t>r</a:t>
            </a:r>
            <a:r>
              <a:rPr dirty="0" sz="1200" spc="55">
                <a:solidFill>
                  <a:srgbClr val="23282F"/>
                </a:solidFill>
                <a:latin typeface="Arial"/>
                <a:cs typeface="Arial"/>
              </a:rPr>
              <a:t>ge</a:t>
            </a:r>
            <a:r>
              <a:rPr dirty="0" sz="1200" spc="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111318"/>
                </a:solidFill>
                <a:latin typeface="Arial"/>
                <a:cs typeface="Arial"/>
              </a:rPr>
              <a:t>language</a:t>
            </a:r>
            <a:r>
              <a:rPr dirty="0" sz="1200" spc="-125">
                <a:solidFill>
                  <a:srgbClr val="111318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23282F"/>
                </a:solidFill>
                <a:latin typeface="Arial"/>
                <a:cs typeface="Arial"/>
              </a:rPr>
              <a:t>models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121353" y="7870750"/>
            <a:ext cx="74104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82898A"/>
                </a:solidFill>
                <a:latin typeface="Arial"/>
                <a:cs typeface="Arial"/>
              </a:rPr>
              <a:t>Jan</a:t>
            </a:r>
            <a:r>
              <a:rPr dirty="0" sz="900" spc="55">
                <a:solidFill>
                  <a:srgbClr val="82898A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82898A"/>
                </a:solidFill>
                <a:latin typeface="Times New Roman"/>
                <a:cs typeface="Times New Roman"/>
              </a:rPr>
              <a:t>20,</a:t>
            </a:r>
            <a:r>
              <a:rPr dirty="0" sz="1000" spc="114">
                <a:solidFill>
                  <a:srgbClr val="82898A"/>
                </a:solidFill>
                <a:latin typeface="Times New Roman"/>
                <a:cs typeface="Times New Roman"/>
              </a:rPr>
              <a:t> </a:t>
            </a:r>
            <a:r>
              <a:rPr dirty="0" sz="1000" spc="40">
                <a:solidFill>
                  <a:srgbClr val="82898A"/>
                </a:solidFill>
                <a:latin typeface="Times New Roman"/>
                <a:cs typeface="Times New Roman"/>
              </a:rPr>
              <a:t>2023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499889" y="7936399"/>
            <a:ext cx="67246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87CCA5"/>
                </a:solidFill>
                <a:latin typeface="Arial"/>
                <a:cs typeface="Arial"/>
              </a:rPr>
              <a:t>COMPLETIONS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9840905" y="1490169"/>
            <a:ext cx="13970" cy="208279"/>
          </a:xfrm>
          <a:custGeom>
            <a:avLst/>
            <a:gdLst/>
            <a:ahLst/>
            <a:cxnLst/>
            <a:rect l="l" t="t" r="r" b="b"/>
            <a:pathLst>
              <a:path w="13970" h="208280">
                <a:moveTo>
                  <a:pt x="13729" y="208282"/>
                </a:moveTo>
                <a:lnTo>
                  <a:pt x="0" y="208282"/>
                </a:lnTo>
                <a:lnTo>
                  <a:pt x="0" y="0"/>
                </a:lnTo>
                <a:lnTo>
                  <a:pt x="13729" y="0"/>
                </a:lnTo>
                <a:lnTo>
                  <a:pt x="13729" y="208282"/>
                </a:lnTo>
                <a:close/>
              </a:path>
            </a:pathLst>
          </a:custGeom>
          <a:solidFill>
            <a:srgbClr val="EB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7622395" y="1483506"/>
            <a:ext cx="25323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5">
                <a:solidFill>
                  <a:srgbClr val="23282F"/>
                </a:solidFill>
                <a:latin typeface="Arial"/>
                <a:cs typeface="Arial"/>
              </a:rPr>
              <a:t>How</a:t>
            </a:r>
            <a:r>
              <a:rPr dirty="0" sz="1200" spc="-1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3282F"/>
                </a:solidFill>
                <a:latin typeface="Arial"/>
                <a:cs typeface="Arial"/>
              </a:rPr>
              <a:t>to</a:t>
            </a:r>
            <a:r>
              <a:rPr dirty="0" sz="1200" spc="9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70">
                <a:solidFill>
                  <a:srgbClr val="23282F"/>
                </a:solidFill>
                <a:latin typeface="Arial"/>
                <a:cs typeface="Arial"/>
              </a:rPr>
              <a:t>count</a:t>
            </a:r>
            <a:r>
              <a:rPr dirty="0" sz="1200" spc="-3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70">
                <a:solidFill>
                  <a:srgbClr val="23282F"/>
                </a:solidFill>
                <a:latin typeface="Arial"/>
                <a:cs typeface="Arial"/>
              </a:rPr>
              <a:t>tokens</a:t>
            </a:r>
            <a:r>
              <a:rPr dirty="0" sz="1200" spc="-4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95">
                <a:solidFill>
                  <a:srgbClr val="23282F"/>
                </a:solidFill>
                <a:latin typeface="Arial"/>
                <a:cs typeface="Arial"/>
              </a:rPr>
              <a:t>with</a:t>
            </a:r>
            <a:r>
              <a:rPr dirty="0" sz="1200" spc="-10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3282F"/>
                </a:solidFill>
                <a:latin typeface="Arial"/>
                <a:cs typeface="Arial"/>
              </a:rPr>
              <a:t>t</a:t>
            </a:r>
            <a:r>
              <a:rPr dirty="0" sz="1200" spc="-10">
                <a:solidFill>
                  <a:srgbClr val="3B3F46"/>
                </a:solidFill>
                <a:latin typeface="Arial"/>
                <a:cs typeface="Arial"/>
              </a:rPr>
              <a:t>i</a:t>
            </a:r>
            <a:r>
              <a:rPr dirty="0" sz="1200" spc="-10">
                <a:solidFill>
                  <a:srgbClr val="23282F"/>
                </a:solidFill>
                <a:latin typeface="Arial"/>
                <a:cs typeface="Arial"/>
              </a:rPr>
              <a:t>kto</a:t>
            </a:r>
            <a:r>
              <a:rPr dirty="0" sz="1200" spc="-10">
                <a:solidFill>
                  <a:srgbClr val="AFB3B5"/>
                </a:solidFill>
                <a:latin typeface="Arial"/>
                <a:cs typeface="Arial"/>
              </a:rPr>
              <a:t>l</a:t>
            </a:r>
            <a:r>
              <a:rPr dirty="0" sz="1200" spc="-10">
                <a:solidFill>
                  <a:srgbClr val="23282F"/>
                </a:solidFill>
                <a:latin typeface="Arial"/>
                <a:cs typeface="Arial"/>
              </a:rPr>
              <a:t>ken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8012249" y="2409231"/>
            <a:ext cx="23495" cy="156210"/>
          </a:xfrm>
          <a:custGeom>
            <a:avLst/>
            <a:gdLst/>
            <a:ahLst/>
            <a:cxnLst/>
            <a:rect l="l" t="t" r="r" b="b"/>
            <a:pathLst>
              <a:path w="23495" h="156210">
                <a:moveTo>
                  <a:pt x="22882" y="156211"/>
                </a:moveTo>
                <a:lnTo>
                  <a:pt x="0" y="156211"/>
                </a:lnTo>
                <a:lnTo>
                  <a:pt x="0" y="0"/>
                </a:lnTo>
                <a:lnTo>
                  <a:pt x="22882" y="0"/>
                </a:lnTo>
                <a:lnTo>
                  <a:pt x="22882" y="156211"/>
                </a:lnTo>
                <a:close/>
              </a:path>
            </a:pathLst>
          </a:custGeom>
          <a:solidFill>
            <a:srgbClr val="EB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7625942" y="2401061"/>
            <a:ext cx="74612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82898A"/>
                </a:solidFill>
                <a:latin typeface="Arial"/>
                <a:cs typeface="Arial"/>
              </a:rPr>
              <a:t>Dec</a:t>
            </a:r>
            <a:r>
              <a:rPr dirty="0" sz="900" spc="5">
                <a:solidFill>
                  <a:srgbClr val="8289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2898A"/>
                </a:solidFill>
                <a:latin typeface="Arial"/>
                <a:cs typeface="Arial"/>
              </a:rPr>
              <a:t>16</a:t>
            </a:r>
            <a:r>
              <a:rPr dirty="0" sz="900">
                <a:solidFill>
                  <a:srgbClr val="AFB3B5"/>
                </a:solidFill>
                <a:latin typeface="Arial"/>
                <a:cs typeface="Arial"/>
              </a:rPr>
              <a:t>,</a:t>
            </a:r>
            <a:r>
              <a:rPr dirty="0" sz="900" spc="95">
                <a:solidFill>
                  <a:srgbClr val="AFB3B5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82898A"/>
                </a:solidFill>
                <a:latin typeface="Arial"/>
                <a:cs typeface="Arial"/>
              </a:rPr>
              <a:t>2022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7989779" y="4017371"/>
            <a:ext cx="27940" cy="171450"/>
          </a:xfrm>
          <a:custGeom>
            <a:avLst/>
            <a:gdLst/>
            <a:ahLst/>
            <a:cxnLst/>
            <a:rect l="l" t="t" r="r" b="b"/>
            <a:pathLst>
              <a:path w="27940" h="171450">
                <a:moveTo>
                  <a:pt x="27459" y="171270"/>
                </a:moveTo>
                <a:lnTo>
                  <a:pt x="0" y="171270"/>
                </a:lnTo>
                <a:lnTo>
                  <a:pt x="0" y="0"/>
                </a:lnTo>
                <a:lnTo>
                  <a:pt x="27459" y="0"/>
                </a:lnTo>
                <a:lnTo>
                  <a:pt x="27459" y="171270"/>
                </a:lnTo>
                <a:close/>
              </a:path>
            </a:pathLst>
          </a:custGeom>
          <a:solidFill>
            <a:srgbClr val="EB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7622430" y="4009702"/>
            <a:ext cx="72707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979E9E"/>
                </a:solidFill>
                <a:latin typeface="Arial"/>
                <a:cs typeface="Arial"/>
              </a:rPr>
              <a:t>Jun</a:t>
            </a:r>
            <a:r>
              <a:rPr dirty="0" sz="900" spc="-5">
                <a:solidFill>
                  <a:srgbClr val="979E9E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82898A"/>
                </a:solidFill>
                <a:latin typeface="Times New Roman"/>
                <a:cs typeface="Times New Roman"/>
              </a:rPr>
              <a:t>10</a:t>
            </a:r>
            <a:r>
              <a:rPr dirty="0" sz="1000">
                <a:solidFill>
                  <a:srgbClr val="AFB3B5"/>
                </a:solidFill>
                <a:latin typeface="Times New Roman"/>
                <a:cs typeface="Times New Roman"/>
              </a:rPr>
              <a:t>,</a:t>
            </a:r>
            <a:r>
              <a:rPr dirty="0" sz="1000" spc="65">
                <a:solidFill>
                  <a:srgbClr val="AFB3B5"/>
                </a:solidFill>
                <a:latin typeface="Times New Roman"/>
                <a:cs typeface="Times New Roman"/>
              </a:rPr>
              <a:t> </a:t>
            </a:r>
            <a:r>
              <a:rPr dirty="0" sz="900" spc="35">
                <a:solidFill>
                  <a:srgbClr val="82898A"/>
                </a:solidFill>
                <a:latin typeface="Arial"/>
                <a:cs typeface="Arial"/>
              </a:rPr>
              <a:t>2022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9479238" y="2453985"/>
            <a:ext cx="120142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87CCA5"/>
                </a:solidFill>
                <a:latin typeface="Arial"/>
                <a:cs typeface="Arial"/>
              </a:rPr>
              <a:t>COMPLETIONS</a:t>
            </a:r>
            <a:r>
              <a:rPr dirty="0" sz="700" spc="355">
                <a:solidFill>
                  <a:srgbClr val="87CCA5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E4AF91"/>
                </a:solidFill>
                <a:latin typeface="Arial"/>
                <a:cs typeface="Arial"/>
              </a:rPr>
              <a:t>llKTOKEN</a:t>
            </a:r>
            <a:endParaRPr sz="7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624836" y="3109454"/>
            <a:ext cx="2950210" cy="39687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 indent="3175">
              <a:lnSpc>
                <a:spcPct val="102699"/>
              </a:lnSpc>
              <a:spcBef>
                <a:spcPts val="60"/>
              </a:spcBef>
            </a:pPr>
            <a:r>
              <a:rPr dirty="0" sz="1200" spc="10">
                <a:solidFill>
                  <a:srgbClr val="23282F"/>
                </a:solidFill>
                <a:latin typeface="Arial"/>
                <a:cs typeface="Arial"/>
              </a:rPr>
              <a:t>Quest</a:t>
            </a:r>
            <a:r>
              <a:rPr dirty="0" sz="1200" spc="10">
                <a:solidFill>
                  <a:srgbClr val="3B3F46"/>
                </a:solidFill>
                <a:latin typeface="Arial"/>
                <a:cs typeface="Arial"/>
              </a:rPr>
              <a:t>i</a:t>
            </a:r>
            <a:r>
              <a:rPr dirty="0" sz="1200" spc="10">
                <a:solidFill>
                  <a:srgbClr val="23282F"/>
                </a:solidFill>
                <a:latin typeface="Arial"/>
                <a:cs typeface="Arial"/>
              </a:rPr>
              <a:t>on</a:t>
            </a:r>
            <a:r>
              <a:rPr dirty="0" sz="1200" spc="9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45">
                <a:solidFill>
                  <a:srgbClr val="23282F"/>
                </a:solidFill>
                <a:latin typeface="Arial"/>
                <a:cs typeface="Arial"/>
              </a:rPr>
              <a:t>an</a:t>
            </a:r>
            <a:r>
              <a:rPr dirty="0" sz="1200" spc="45">
                <a:solidFill>
                  <a:srgbClr val="3B3F46"/>
                </a:solidFill>
                <a:latin typeface="Arial"/>
                <a:cs typeface="Arial"/>
              </a:rPr>
              <a:t>s</a:t>
            </a:r>
            <a:r>
              <a:rPr dirty="0" sz="1200" spc="45">
                <a:solidFill>
                  <a:srgbClr val="23282F"/>
                </a:solidFill>
                <a:latin typeface="Arial"/>
                <a:cs typeface="Arial"/>
              </a:rPr>
              <a:t>we</a:t>
            </a:r>
            <a:r>
              <a:rPr dirty="0" sz="1200" spc="45">
                <a:solidFill>
                  <a:srgbClr val="3B3F46"/>
                </a:solidFill>
                <a:latin typeface="Arial"/>
                <a:cs typeface="Arial"/>
              </a:rPr>
              <a:t>r</a:t>
            </a:r>
            <a:r>
              <a:rPr dirty="0" sz="1200" spc="45">
                <a:solidFill>
                  <a:srgbClr val="23282F"/>
                </a:solidFill>
                <a:latin typeface="Arial"/>
                <a:cs typeface="Arial"/>
              </a:rPr>
              <a:t>ing</a:t>
            </a:r>
            <a:r>
              <a:rPr dirty="0" sz="1200" spc="9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23282F"/>
                </a:solidFill>
                <a:latin typeface="Arial"/>
                <a:cs typeface="Arial"/>
              </a:rPr>
              <a:t>using</a:t>
            </a:r>
            <a:r>
              <a:rPr dirty="0" sz="1200" spc="2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23282F"/>
                </a:solidFill>
                <a:latin typeface="Arial"/>
                <a:cs typeface="Arial"/>
              </a:rPr>
              <a:t>embeddings</a:t>
            </a:r>
            <a:r>
              <a:rPr dirty="0" sz="1200" spc="50">
                <a:solidFill>
                  <a:srgbClr val="4F5256"/>
                </a:solidFill>
                <a:latin typeface="Arial"/>
                <a:cs typeface="Arial"/>
              </a:rPr>
              <a:t>­ </a:t>
            </a:r>
            <a:r>
              <a:rPr dirty="0" sz="1200" spc="70">
                <a:solidFill>
                  <a:srgbClr val="23282F"/>
                </a:solidFill>
                <a:latin typeface="Arial"/>
                <a:cs typeface="Arial"/>
              </a:rPr>
              <a:t>based</a:t>
            </a:r>
            <a:r>
              <a:rPr dirty="0" sz="1200" spc="-12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3282F"/>
                </a:solidFill>
                <a:latin typeface="Arial"/>
                <a:cs typeface="Arial"/>
              </a:rPr>
              <a:t>sea</a:t>
            </a:r>
            <a:r>
              <a:rPr dirty="0" sz="1200" spc="-10">
                <a:solidFill>
                  <a:srgbClr val="3B3F46"/>
                </a:solidFill>
                <a:latin typeface="Arial"/>
                <a:cs typeface="Arial"/>
              </a:rPr>
              <a:t>r</a:t>
            </a:r>
            <a:r>
              <a:rPr dirty="0" sz="1200" spc="-10">
                <a:solidFill>
                  <a:srgbClr val="23282F"/>
                </a:solidFill>
                <a:latin typeface="Arial"/>
                <a:cs typeface="Arial"/>
              </a:rPr>
              <a:t>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332786" y="4084511"/>
            <a:ext cx="134239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87CCA5"/>
                </a:solidFill>
                <a:latin typeface="Arial"/>
                <a:cs typeface="Arial"/>
              </a:rPr>
              <a:t>COMPLETIONS</a:t>
            </a:r>
            <a:r>
              <a:rPr dirty="0" sz="700" spc="380">
                <a:solidFill>
                  <a:srgbClr val="87CCA5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90AEDB"/>
                </a:solidFill>
                <a:latin typeface="Arial"/>
                <a:cs typeface="Arial"/>
              </a:rPr>
              <a:t>EMBEDDINGS</a:t>
            </a:r>
            <a:endParaRPr sz="7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622699" y="5339976"/>
            <a:ext cx="293751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solidFill>
                  <a:srgbClr val="23282F"/>
                </a:solidFill>
                <a:latin typeface="Arial"/>
                <a:cs typeface="Arial"/>
              </a:rPr>
              <a:t>Related</a:t>
            </a:r>
            <a:r>
              <a:rPr dirty="0" sz="1200" spc="-10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23282F"/>
                </a:solidFill>
                <a:latin typeface="Arial"/>
                <a:cs typeface="Arial"/>
              </a:rPr>
              <a:t>resources</a:t>
            </a:r>
            <a:r>
              <a:rPr dirty="0" sz="1200" spc="1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75">
                <a:solidFill>
                  <a:srgbClr val="23282F"/>
                </a:solidFill>
                <a:latin typeface="Arial"/>
                <a:cs typeface="Arial"/>
              </a:rPr>
              <a:t>f</a:t>
            </a:r>
            <a:r>
              <a:rPr dirty="0" sz="1200" spc="75">
                <a:solidFill>
                  <a:srgbClr val="3B3F46"/>
                </a:solidFill>
                <a:latin typeface="Arial"/>
                <a:cs typeface="Arial"/>
              </a:rPr>
              <a:t>r</a:t>
            </a:r>
            <a:r>
              <a:rPr dirty="0" sz="1200" spc="75">
                <a:solidFill>
                  <a:srgbClr val="23282F"/>
                </a:solidFill>
                <a:latin typeface="Arial"/>
                <a:cs typeface="Arial"/>
              </a:rPr>
              <a:t>om</a:t>
            </a:r>
            <a:r>
              <a:rPr dirty="0" sz="1200" spc="3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70">
                <a:solidFill>
                  <a:srgbClr val="23282F"/>
                </a:solidFill>
                <a:latin typeface="Arial"/>
                <a:cs typeface="Arial"/>
              </a:rPr>
              <a:t>around</a:t>
            </a:r>
            <a:r>
              <a:rPr dirty="0" sz="1200" spc="-10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23282F"/>
                </a:solidFill>
                <a:latin typeface="Arial"/>
                <a:cs typeface="Arial"/>
              </a:rPr>
              <a:t>the</a:t>
            </a:r>
            <a:r>
              <a:rPr dirty="0" sz="1200" spc="2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23282F"/>
                </a:solidFill>
                <a:latin typeface="Arial"/>
                <a:cs typeface="Arial"/>
              </a:rPr>
              <a:t>web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631583" y="6251166"/>
            <a:ext cx="73787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979E9E"/>
                </a:solidFill>
                <a:latin typeface="Arial"/>
                <a:cs typeface="Arial"/>
              </a:rPr>
              <a:t>Ja</a:t>
            </a:r>
            <a:r>
              <a:rPr dirty="0" sz="900">
                <a:solidFill>
                  <a:srgbClr val="707579"/>
                </a:solidFill>
                <a:latin typeface="Arial"/>
                <a:cs typeface="Arial"/>
              </a:rPr>
              <a:t>n</a:t>
            </a:r>
            <a:r>
              <a:rPr dirty="0" sz="900" spc="45">
                <a:solidFill>
                  <a:srgbClr val="707579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82898A"/>
                </a:solidFill>
                <a:latin typeface="Arial"/>
                <a:cs typeface="Arial"/>
              </a:rPr>
              <a:t>20,</a:t>
            </a:r>
            <a:r>
              <a:rPr dirty="0" sz="950" spc="35">
                <a:solidFill>
                  <a:srgbClr val="82898A"/>
                </a:solidFill>
                <a:latin typeface="Arial"/>
                <a:cs typeface="Arial"/>
              </a:rPr>
              <a:t> </a:t>
            </a:r>
            <a:r>
              <a:rPr dirty="0" sz="950" spc="-20">
                <a:solidFill>
                  <a:srgbClr val="82898A"/>
                </a:solidFill>
                <a:latin typeface="Arial"/>
                <a:cs typeface="Arial"/>
              </a:rPr>
              <a:t>2023</a:t>
            </a:r>
            <a:endParaRPr sz="95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625774" y="7870750"/>
            <a:ext cx="76517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82898A"/>
                </a:solidFill>
                <a:latin typeface="Arial"/>
                <a:cs typeface="Arial"/>
              </a:rPr>
              <a:t>Aug</a:t>
            </a:r>
            <a:r>
              <a:rPr dirty="0" sz="900" spc="85">
                <a:solidFill>
                  <a:srgbClr val="82898A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82898A"/>
                </a:solidFill>
                <a:latin typeface="Times New Roman"/>
                <a:cs typeface="Times New Roman"/>
              </a:rPr>
              <a:t>22,</a:t>
            </a:r>
            <a:r>
              <a:rPr dirty="0" sz="1000" spc="125">
                <a:solidFill>
                  <a:srgbClr val="82898A"/>
                </a:solidFill>
                <a:latin typeface="Times New Roman"/>
                <a:cs typeface="Times New Roman"/>
              </a:rPr>
              <a:t> </a:t>
            </a:r>
            <a:r>
              <a:rPr dirty="0" sz="1000" spc="40">
                <a:solidFill>
                  <a:srgbClr val="82898A"/>
                </a:solidFill>
                <a:latin typeface="Times New Roman"/>
                <a:cs typeface="Times New Roman"/>
              </a:rPr>
              <a:t>2023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9332786" y="6310453"/>
            <a:ext cx="134810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87CCA5"/>
                </a:solidFill>
                <a:latin typeface="Arial"/>
                <a:cs typeface="Arial"/>
              </a:rPr>
              <a:t>COMPLETIONS</a:t>
            </a:r>
            <a:r>
              <a:rPr dirty="0" sz="700" spc="380">
                <a:solidFill>
                  <a:srgbClr val="87CCA5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90AEDB"/>
                </a:solidFill>
                <a:latin typeface="Arial"/>
                <a:cs typeface="Arial"/>
              </a:rPr>
              <a:t>EMBEDDINGS</a:t>
            </a:r>
            <a:endParaRPr sz="7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622395" y="6961340"/>
            <a:ext cx="22123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5">
                <a:solidFill>
                  <a:srgbClr val="23282F"/>
                </a:solidFill>
                <a:latin typeface="Arial"/>
                <a:cs typeface="Arial"/>
              </a:rPr>
              <a:t>How</a:t>
            </a:r>
            <a:r>
              <a:rPr dirty="0" sz="1200" spc="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3282F"/>
                </a:solidFill>
                <a:latin typeface="Arial"/>
                <a:cs typeface="Arial"/>
              </a:rPr>
              <a:t>to</a:t>
            </a:r>
            <a:r>
              <a:rPr dirty="0" sz="1200" spc="10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45">
                <a:solidFill>
                  <a:srgbClr val="23282F"/>
                </a:solidFill>
                <a:latin typeface="Arial"/>
                <a:cs typeface="Arial"/>
              </a:rPr>
              <a:t>fi</a:t>
            </a:r>
            <a:r>
              <a:rPr dirty="0" sz="1200" spc="45">
                <a:solidFill>
                  <a:srgbClr val="3B3F46"/>
                </a:solidFill>
                <a:latin typeface="Arial"/>
                <a:cs typeface="Arial"/>
              </a:rPr>
              <a:t>n</a:t>
            </a:r>
            <a:r>
              <a:rPr dirty="0" sz="1200" spc="45">
                <a:solidFill>
                  <a:srgbClr val="23282F"/>
                </a:solidFill>
                <a:latin typeface="Arial"/>
                <a:cs typeface="Arial"/>
              </a:rPr>
              <a:t>e</a:t>
            </a:r>
            <a:r>
              <a:rPr dirty="0" sz="1200" spc="45">
                <a:solidFill>
                  <a:srgbClr val="4F5256"/>
                </a:solidFill>
                <a:latin typeface="Arial"/>
                <a:cs typeface="Arial"/>
              </a:rPr>
              <a:t>..</a:t>
            </a:r>
            <a:r>
              <a:rPr dirty="0" sz="1200" spc="45">
                <a:solidFill>
                  <a:srgbClr val="23282F"/>
                </a:solidFill>
                <a:latin typeface="Arial"/>
                <a:cs typeface="Arial"/>
              </a:rPr>
              <a:t>tune</a:t>
            </a:r>
            <a:r>
              <a:rPr dirty="0" sz="1200" spc="-16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90">
                <a:solidFill>
                  <a:srgbClr val="23282F"/>
                </a:solidFill>
                <a:latin typeface="Arial"/>
                <a:cs typeface="Arial"/>
              </a:rPr>
              <a:t>chat</a:t>
            </a:r>
            <a:r>
              <a:rPr dirty="0" sz="1200" spc="-7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23282F"/>
                </a:solidFill>
                <a:latin typeface="Arial"/>
                <a:cs typeface="Arial"/>
              </a:rPr>
              <a:t>models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0010120" y="7936399"/>
            <a:ext cx="67246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87CCA5"/>
                </a:solidFill>
                <a:latin typeface="Arial"/>
                <a:cs typeface="Arial"/>
              </a:rPr>
              <a:t>COMPLETIONS</a:t>
            </a:r>
            <a:endParaRPr sz="700">
              <a:latin typeface="Arial"/>
              <a:cs typeface="Arial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12495829" y="1490169"/>
            <a:ext cx="9525" cy="208279"/>
          </a:xfrm>
          <a:custGeom>
            <a:avLst/>
            <a:gdLst/>
            <a:ahLst/>
            <a:cxnLst/>
            <a:rect l="l" t="t" r="r" b="b"/>
            <a:pathLst>
              <a:path w="9525" h="208280">
                <a:moveTo>
                  <a:pt x="9153" y="208282"/>
                </a:moveTo>
                <a:lnTo>
                  <a:pt x="0" y="208282"/>
                </a:lnTo>
                <a:lnTo>
                  <a:pt x="0" y="0"/>
                </a:lnTo>
                <a:lnTo>
                  <a:pt x="9153" y="0"/>
                </a:lnTo>
                <a:lnTo>
                  <a:pt x="9153" y="208282"/>
                </a:lnTo>
                <a:close/>
              </a:path>
            </a:pathLst>
          </a:custGeom>
          <a:solidFill>
            <a:srgbClr val="EB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11134309" y="1474344"/>
            <a:ext cx="2833370" cy="410209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1150" b="1">
                <a:solidFill>
                  <a:srgbClr val="23282F"/>
                </a:solidFill>
                <a:latin typeface="Arial"/>
                <a:cs typeface="Arial"/>
              </a:rPr>
              <a:t>Data</a:t>
            </a:r>
            <a:r>
              <a:rPr dirty="0" sz="1150" spc="120" b="1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23282F"/>
                </a:solidFill>
                <a:latin typeface="Arial"/>
                <a:cs typeface="Arial"/>
              </a:rPr>
              <a:t>preparation </a:t>
            </a:r>
            <a:r>
              <a:rPr dirty="0" sz="1200" spc="-155">
                <a:solidFill>
                  <a:srgbClr val="23282F"/>
                </a:solidFill>
                <a:latin typeface="Arial"/>
                <a:cs typeface="Arial"/>
              </a:rPr>
              <a:t>a</a:t>
            </a:r>
            <a:r>
              <a:rPr dirty="0" sz="1200" spc="-155">
                <a:solidFill>
                  <a:srgbClr val="AFB3B5"/>
                </a:solidFill>
                <a:latin typeface="Arial"/>
                <a:cs typeface="Arial"/>
              </a:rPr>
              <a:t>1</a:t>
            </a:r>
            <a:r>
              <a:rPr dirty="0" sz="1200" spc="-155">
                <a:solidFill>
                  <a:srgbClr val="23282F"/>
                </a:solidFill>
                <a:latin typeface="Arial"/>
                <a:cs typeface="Arial"/>
              </a:rPr>
              <a:t>nd</a:t>
            </a:r>
            <a:r>
              <a:rPr dirty="0" sz="1200" spc="5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23282F"/>
                </a:solidFill>
                <a:latin typeface="Arial"/>
                <a:cs typeface="Arial"/>
              </a:rPr>
              <a:t>analysis</a:t>
            </a:r>
            <a:r>
              <a:rPr dirty="0" sz="1200" spc="-7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23282F"/>
                </a:solidFill>
                <a:latin typeface="Arial"/>
                <a:cs typeface="Arial"/>
              </a:rPr>
              <a:t>fo</a:t>
            </a:r>
            <a:r>
              <a:rPr dirty="0" sz="1150" b="1">
                <a:solidFill>
                  <a:srgbClr val="3B3F46"/>
                </a:solidFill>
                <a:latin typeface="Arial"/>
                <a:cs typeface="Arial"/>
              </a:rPr>
              <a:t>r</a:t>
            </a:r>
            <a:r>
              <a:rPr dirty="0" sz="1150" spc="15" b="1">
                <a:solidFill>
                  <a:srgbClr val="3B3F46"/>
                </a:solidFill>
                <a:latin typeface="Arial"/>
                <a:cs typeface="Arial"/>
              </a:rPr>
              <a:t> </a:t>
            </a:r>
            <a:r>
              <a:rPr dirty="0" sz="1150" spc="50" b="1">
                <a:solidFill>
                  <a:srgbClr val="23282F"/>
                </a:solidFill>
                <a:latin typeface="Arial"/>
                <a:cs typeface="Arial"/>
              </a:rPr>
              <a:t>chat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1200" spc="60">
                <a:solidFill>
                  <a:srgbClr val="23282F"/>
                </a:solidFill>
                <a:latin typeface="Arial"/>
                <a:cs typeface="Arial"/>
              </a:rPr>
              <a:t>model</a:t>
            </a:r>
            <a:r>
              <a:rPr dirty="0" sz="1200" spc="13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3282F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3B3F46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23282F"/>
                </a:solidFill>
                <a:latin typeface="Arial"/>
                <a:cs typeface="Arial"/>
              </a:rPr>
              <a:t>ne</a:t>
            </a:r>
            <a:r>
              <a:rPr dirty="0" sz="1200">
                <a:solidFill>
                  <a:srgbClr val="3B3F46"/>
                </a:solidFill>
                <a:latin typeface="Arial"/>
                <a:cs typeface="Arial"/>
              </a:rPr>
              <a:t>-</a:t>
            </a:r>
            <a:r>
              <a:rPr dirty="0" sz="1200" spc="-10">
                <a:solidFill>
                  <a:srgbClr val="23282F"/>
                </a:solidFill>
                <a:latin typeface="Arial"/>
                <a:cs typeface="Arial"/>
              </a:rPr>
              <a:t>tun</a:t>
            </a:r>
            <a:r>
              <a:rPr dirty="0" sz="1200" spc="-10">
                <a:solidFill>
                  <a:srgbClr val="3B3F46"/>
                </a:solidFill>
                <a:latin typeface="Arial"/>
                <a:cs typeface="Arial"/>
              </a:rPr>
              <a:t>i</a:t>
            </a:r>
            <a:r>
              <a:rPr dirty="0" sz="1200" spc="-10">
                <a:solidFill>
                  <a:srgbClr val="030307"/>
                </a:solidFill>
                <a:latin typeface="Arial"/>
                <a:cs typeface="Arial"/>
              </a:rPr>
              <a:t>;</a:t>
            </a:r>
            <a:r>
              <a:rPr dirty="0" sz="1200" spc="-10">
                <a:solidFill>
                  <a:srgbClr val="23282F"/>
                </a:solidFill>
                <a:latin typeface="Arial"/>
                <a:cs typeface="Arial"/>
              </a:rPr>
              <a:t>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1134818" y="2383757"/>
            <a:ext cx="76644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82898A"/>
                </a:solidFill>
                <a:latin typeface="Times New Roman"/>
                <a:cs typeface="Times New Roman"/>
              </a:rPr>
              <a:t>Aug</a:t>
            </a:r>
            <a:r>
              <a:rPr dirty="0" sz="1000" spc="60">
                <a:solidFill>
                  <a:srgbClr val="82898A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solidFill>
                  <a:srgbClr val="82898A"/>
                </a:solidFill>
                <a:latin typeface="Times New Roman"/>
                <a:cs typeface="Times New Roman"/>
              </a:rPr>
              <a:t>22,</a:t>
            </a:r>
            <a:r>
              <a:rPr dirty="0" sz="1000" spc="30">
                <a:solidFill>
                  <a:srgbClr val="82898A"/>
                </a:solidFill>
                <a:latin typeface="Times New Roman"/>
                <a:cs typeface="Times New Roman"/>
              </a:rPr>
              <a:t> </a:t>
            </a:r>
            <a:r>
              <a:rPr dirty="0" sz="1000" spc="40">
                <a:solidFill>
                  <a:srgbClr val="82898A"/>
                </a:solidFill>
                <a:latin typeface="Times New Roman"/>
                <a:cs typeface="Times New Roman"/>
              </a:rPr>
              <a:t>2023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2989471" y="2453985"/>
            <a:ext cx="120523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87CCA5"/>
                </a:solidFill>
                <a:latin typeface="Arial"/>
                <a:cs typeface="Arial"/>
              </a:rPr>
              <a:t>COMPLETIONS</a:t>
            </a:r>
            <a:r>
              <a:rPr dirty="0" sz="700" spc="459">
                <a:solidFill>
                  <a:srgbClr val="87CCA5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E4AF91"/>
                </a:solidFill>
                <a:latin typeface="Arial"/>
                <a:cs typeface="Arial"/>
              </a:rPr>
              <a:t>TIKTOKEN</a:t>
            </a:r>
            <a:endParaRPr sz="7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1132625" y="3109454"/>
            <a:ext cx="30372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0">
                <a:solidFill>
                  <a:srgbClr val="23282F"/>
                </a:solidFill>
                <a:latin typeface="Arial"/>
                <a:cs typeface="Arial"/>
              </a:rPr>
              <a:t>How</a:t>
            </a:r>
            <a:r>
              <a:rPr dirty="0" sz="1200" spc="4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3282F"/>
                </a:solidFill>
                <a:latin typeface="Arial"/>
                <a:cs typeface="Arial"/>
              </a:rPr>
              <a:t>to</a:t>
            </a:r>
            <a:r>
              <a:rPr dirty="0" sz="1200" spc="5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90">
                <a:solidFill>
                  <a:srgbClr val="23282F"/>
                </a:solidFill>
                <a:latin typeface="Arial"/>
                <a:cs typeface="Arial"/>
              </a:rPr>
              <a:t>format</a:t>
            </a:r>
            <a:r>
              <a:rPr dirty="0" sz="1200" spc="-5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4F5256"/>
                </a:solidFill>
                <a:latin typeface="Arial"/>
                <a:cs typeface="Arial"/>
              </a:rPr>
              <a:t>i</a:t>
            </a:r>
            <a:r>
              <a:rPr dirty="0" sz="1200" spc="80">
                <a:solidFill>
                  <a:srgbClr val="23282F"/>
                </a:solidFill>
                <a:latin typeface="Arial"/>
                <a:cs typeface="Arial"/>
              </a:rPr>
              <a:t>nputs</a:t>
            </a:r>
            <a:r>
              <a:rPr dirty="0" sz="1200" spc="-3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75">
                <a:solidFill>
                  <a:srgbClr val="23282F"/>
                </a:solidFill>
                <a:latin typeface="Arial"/>
                <a:cs typeface="Arial"/>
              </a:rPr>
              <a:t>to</a:t>
            </a:r>
            <a:r>
              <a:rPr dirty="0" sz="1200" spc="-1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3282F"/>
                </a:solidFill>
                <a:latin typeface="Arial"/>
                <a:cs typeface="Arial"/>
              </a:rPr>
              <a:t>ChatGP</a:t>
            </a:r>
            <a:r>
              <a:rPr dirty="0" sz="1200">
                <a:solidFill>
                  <a:srgbClr val="3B3F46"/>
                </a:solidFill>
                <a:latin typeface="Arial"/>
                <a:cs typeface="Arial"/>
              </a:rPr>
              <a:t>T</a:t>
            </a:r>
            <a:r>
              <a:rPr dirty="0" sz="1200" spc="40">
                <a:solidFill>
                  <a:srgbClr val="3B3F46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23282F"/>
                </a:solidFill>
                <a:latin typeface="Arial"/>
                <a:cs typeface="Arial"/>
              </a:rPr>
              <a:t>mode</a:t>
            </a:r>
            <a:r>
              <a:rPr dirty="0" sz="1200" spc="40">
                <a:solidFill>
                  <a:srgbClr val="3B3F46"/>
                </a:solidFill>
                <a:latin typeface="Arial"/>
                <a:cs typeface="Arial"/>
              </a:rPr>
              <a:t>l</a:t>
            </a:r>
            <a:r>
              <a:rPr dirty="0" sz="1200" spc="40">
                <a:solidFill>
                  <a:srgbClr val="23282F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1136401" y="4022425"/>
            <a:ext cx="66357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82898A"/>
                </a:solidFill>
                <a:latin typeface="Arial"/>
                <a:cs typeface="Arial"/>
              </a:rPr>
              <a:t>Mar</a:t>
            </a:r>
            <a:r>
              <a:rPr dirty="0" sz="900" spc="15">
                <a:solidFill>
                  <a:srgbClr val="82898A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82898A"/>
                </a:solidFill>
                <a:latin typeface="Arial"/>
                <a:cs typeface="Arial"/>
              </a:rPr>
              <a:t>1,</a:t>
            </a:r>
            <a:r>
              <a:rPr dirty="0" sz="900" spc="10">
                <a:solidFill>
                  <a:srgbClr val="82898A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82898A"/>
                </a:solidFill>
                <a:latin typeface="Arial"/>
                <a:cs typeface="Arial"/>
              </a:rPr>
              <a:t>2023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2989471" y="4084511"/>
            <a:ext cx="120523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87CCA5"/>
                </a:solidFill>
                <a:latin typeface="Arial"/>
                <a:cs typeface="Arial"/>
              </a:rPr>
              <a:t>COMPLETIONS</a:t>
            </a:r>
            <a:r>
              <a:rPr dirty="0" sz="700" spc="420">
                <a:solidFill>
                  <a:srgbClr val="87CCA5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E4AF91"/>
                </a:solidFill>
                <a:latin typeface="Arial"/>
                <a:cs typeface="Arial"/>
              </a:rPr>
              <a:t>TIKTOKEN</a:t>
            </a:r>
            <a:endParaRPr sz="7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1132321" y="5339976"/>
            <a:ext cx="242379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>
                <a:solidFill>
                  <a:srgbClr val="23282F"/>
                </a:solidFill>
                <a:latin typeface="Arial"/>
                <a:cs typeface="Arial"/>
              </a:rPr>
              <a:t>Techn</a:t>
            </a:r>
            <a:r>
              <a:rPr dirty="0" sz="1200" spc="-30">
                <a:solidFill>
                  <a:srgbClr val="4F5256"/>
                </a:solidFill>
                <a:latin typeface="Arial"/>
                <a:cs typeface="Arial"/>
              </a:rPr>
              <a:t>m</a:t>
            </a:r>
            <a:r>
              <a:rPr dirty="0" sz="1200" spc="-30">
                <a:solidFill>
                  <a:srgbClr val="23282F"/>
                </a:solidFill>
                <a:latin typeface="Arial"/>
                <a:cs typeface="Arial"/>
              </a:rPr>
              <a:t>ques</a:t>
            </a:r>
            <a:r>
              <a:rPr dirty="0" sz="1200" spc="-5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3282F"/>
                </a:solidFill>
                <a:latin typeface="Arial"/>
                <a:cs typeface="Arial"/>
              </a:rPr>
              <a:t>to</a:t>
            </a:r>
            <a:r>
              <a:rPr dirty="0" sz="1200" spc="14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23282F"/>
                </a:solidFill>
                <a:latin typeface="Arial"/>
                <a:cs typeface="Arial"/>
              </a:rPr>
              <a:t>improve</a:t>
            </a:r>
            <a:r>
              <a:rPr dirty="0" sz="1200" spc="-10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3282F"/>
                </a:solidFill>
                <a:latin typeface="Arial"/>
                <a:cs typeface="Arial"/>
              </a:rPr>
              <a:t>reli'ability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1139718" y="6251166"/>
            <a:ext cx="72707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82898A"/>
                </a:solidFill>
                <a:latin typeface="Arial"/>
                <a:cs typeface="Arial"/>
              </a:rPr>
              <a:t>Sep</a:t>
            </a:r>
            <a:r>
              <a:rPr dirty="0" sz="900" spc="-20">
                <a:solidFill>
                  <a:srgbClr val="8289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2898A"/>
                </a:solidFill>
                <a:latin typeface="Arial"/>
                <a:cs typeface="Arial"/>
              </a:rPr>
              <a:t>12,</a:t>
            </a:r>
            <a:r>
              <a:rPr dirty="0" sz="900" spc="5">
                <a:solidFill>
                  <a:srgbClr val="82898A"/>
                </a:solidFill>
                <a:latin typeface="Arial"/>
                <a:cs typeface="Arial"/>
              </a:rPr>
              <a:t> </a:t>
            </a:r>
            <a:r>
              <a:rPr dirty="0" sz="950" spc="-20">
                <a:solidFill>
                  <a:srgbClr val="82898A"/>
                </a:solidFill>
                <a:latin typeface="Arial"/>
                <a:cs typeface="Arial"/>
              </a:rPr>
              <a:t>2022</a:t>
            </a:r>
            <a:endParaRPr sz="95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3511200" y="6310453"/>
            <a:ext cx="67881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87CCA5"/>
                </a:solidFill>
                <a:latin typeface="Arial"/>
                <a:cs typeface="Arial"/>
              </a:rPr>
              <a:t>COMPLETIONS</a:t>
            </a:r>
            <a:endParaRPr sz="700">
              <a:latin typeface="Arial"/>
              <a:cs typeface="Arial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13834087" y="6968004"/>
            <a:ext cx="13970" cy="208279"/>
          </a:xfrm>
          <a:custGeom>
            <a:avLst/>
            <a:gdLst/>
            <a:ahLst/>
            <a:cxnLst/>
            <a:rect l="l" t="t" r="r" b="b"/>
            <a:pathLst>
              <a:path w="13969" h="208279">
                <a:moveTo>
                  <a:pt x="13729" y="208282"/>
                </a:moveTo>
                <a:lnTo>
                  <a:pt x="0" y="208282"/>
                </a:lnTo>
                <a:lnTo>
                  <a:pt x="0" y="0"/>
                </a:lnTo>
                <a:lnTo>
                  <a:pt x="13729" y="0"/>
                </a:lnTo>
                <a:lnTo>
                  <a:pt x="13729" y="208282"/>
                </a:lnTo>
                <a:close/>
              </a:path>
            </a:pathLst>
          </a:custGeom>
          <a:solidFill>
            <a:srgbClr val="EB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11132930" y="6961340"/>
            <a:ext cx="284797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solidFill>
                  <a:srgbClr val="23282F"/>
                </a:solidFill>
                <a:latin typeface="Arial"/>
                <a:cs typeface="Arial"/>
              </a:rPr>
              <a:t>Evaluat</a:t>
            </a:r>
            <a:r>
              <a:rPr dirty="0" sz="1200" spc="20">
                <a:solidFill>
                  <a:srgbClr val="3B3F46"/>
                </a:solidFill>
                <a:latin typeface="Arial"/>
                <a:cs typeface="Arial"/>
              </a:rPr>
              <a:t>i</a:t>
            </a:r>
            <a:r>
              <a:rPr dirty="0" sz="1200" spc="20">
                <a:solidFill>
                  <a:srgbClr val="23282F"/>
                </a:solidFill>
                <a:latin typeface="Arial"/>
                <a:cs typeface="Arial"/>
              </a:rPr>
              <a:t>ng</a:t>
            </a:r>
            <a:r>
              <a:rPr dirty="0" sz="1200" spc="10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23282F"/>
                </a:solidFill>
                <a:latin typeface="Arial"/>
                <a:cs typeface="Arial"/>
              </a:rPr>
              <a:t>Abstractive</a:t>
            </a:r>
            <a:r>
              <a:rPr dirty="0" sz="1200" spc="15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3282F"/>
                </a:solidFill>
                <a:latin typeface="Arial"/>
                <a:cs typeface="Arial"/>
              </a:rPr>
              <a:t>Summarizat</a:t>
            </a:r>
            <a:r>
              <a:rPr dirty="0" sz="1200" spc="-10">
                <a:solidFill>
                  <a:srgbClr val="3B3F46"/>
                </a:solidFill>
                <a:latin typeface="Arial"/>
                <a:cs typeface="Arial"/>
              </a:rPr>
              <a:t>i</a:t>
            </a:r>
            <a:r>
              <a:rPr dirty="0" sz="1200" spc="-10">
                <a:solidFill>
                  <a:srgbClr val="23282F"/>
                </a:solidFill>
                <a:latin typeface="Arial"/>
                <a:cs typeface="Arial"/>
              </a:rPr>
              <a:t>o</a:t>
            </a:r>
            <a:r>
              <a:rPr dirty="0" sz="1200" spc="-10">
                <a:solidFill>
                  <a:srgbClr val="AFB3B5"/>
                </a:solidFill>
                <a:latin typeface="Arial"/>
                <a:cs typeface="Arial"/>
              </a:rPr>
              <a:t>,</a:t>
            </a:r>
            <a:r>
              <a:rPr dirty="0" sz="1200" spc="-10">
                <a:solidFill>
                  <a:srgbClr val="23282F"/>
                </a:solidFill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11517903" y="7891645"/>
            <a:ext cx="27940" cy="156210"/>
          </a:xfrm>
          <a:custGeom>
            <a:avLst/>
            <a:gdLst/>
            <a:ahLst/>
            <a:cxnLst/>
            <a:rect l="l" t="t" r="r" b="b"/>
            <a:pathLst>
              <a:path w="27940" h="156209">
                <a:moveTo>
                  <a:pt x="27459" y="156211"/>
                </a:moveTo>
                <a:lnTo>
                  <a:pt x="0" y="156211"/>
                </a:lnTo>
                <a:lnTo>
                  <a:pt x="0" y="0"/>
                </a:lnTo>
                <a:lnTo>
                  <a:pt x="27459" y="0"/>
                </a:lnTo>
                <a:lnTo>
                  <a:pt x="27459" y="156211"/>
                </a:lnTo>
                <a:close/>
              </a:path>
            </a:pathLst>
          </a:custGeom>
          <a:solidFill>
            <a:srgbClr val="EB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11136005" y="7883473"/>
            <a:ext cx="74485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82898A"/>
                </a:solidFill>
                <a:latin typeface="Arial"/>
                <a:cs typeface="Arial"/>
              </a:rPr>
              <a:t>Aug</a:t>
            </a:r>
            <a:r>
              <a:rPr dirty="0" sz="900" spc="10">
                <a:solidFill>
                  <a:srgbClr val="8289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979E9E"/>
                </a:solidFill>
                <a:latin typeface="Arial"/>
                <a:cs typeface="Arial"/>
              </a:rPr>
              <a:t>16</a:t>
            </a:r>
            <a:r>
              <a:rPr dirty="0" sz="900">
                <a:solidFill>
                  <a:srgbClr val="AFB3B5"/>
                </a:solidFill>
                <a:latin typeface="Arial"/>
                <a:cs typeface="Arial"/>
              </a:rPr>
              <a:t>,</a:t>
            </a:r>
            <a:r>
              <a:rPr dirty="0" sz="900" spc="10">
                <a:solidFill>
                  <a:srgbClr val="AFB3B5"/>
                </a:solidFill>
                <a:latin typeface="Arial"/>
                <a:cs typeface="Arial"/>
              </a:rPr>
              <a:t> </a:t>
            </a:r>
            <a:r>
              <a:rPr dirty="0" sz="900" spc="40">
                <a:solidFill>
                  <a:srgbClr val="82898A"/>
                </a:solidFill>
                <a:latin typeface="Arial"/>
                <a:cs typeface="Arial"/>
              </a:rPr>
              <a:t>2023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13968868" y="7945577"/>
            <a:ext cx="13970" cy="121920"/>
          </a:xfrm>
          <a:custGeom>
            <a:avLst/>
            <a:gdLst/>
            <a:ahLst/>
            <a:cxnLst/>
            <a:rect l="l" t="t" r="r" b="b"/>
            <a:pathLst>
              <a:path w="13969" h="121920">
                <a:moveTo>
                  <a:pt x="13729" y="121498"/>
                </a:moveTo>
                <a:lnTo>
                  <a:pt x="0" y="121498"/>
                </a:lnTo>
                <a:lnTo>
                  <a:pt x="0" y="0"/>
                </a:lnTo>
                <a:lnTo>
                  <a:pt x="13729" y="0"/>
                </a:lnTo>
                <a:lnTo>
                  <a:pt x="13729" y="121498"/>
                </a:lnTo>
                <a:close/>
              </a:path>
            </a:pathLst>
          </a:custGeom>
          <a:solidFill>
            <a:srgbClr val="EB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12838442" y="7936399"/>
            <a:ext cx="136525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87CCA5"/>
                </a:solidFill>
                <a:latin typeface="Arial"/>
                <a:cs typeface="Arial"/>
              </a:rPr>
              <a:t>COMPLETIONS</a:t>
            </a:r>
            <a:r>
              <a:rPr dirty="0" sz="700" spc="415">
                <a:solidFill>
                  <a:srgbClr val="87CCA5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90AEDB"/>
                </a:solidFill>
                <a:latin typeface="Arial"/>
                <a:cs typeface="Arial"/>
              </a:rPr>
              <a:t>EMBEDD</a:t>
            </a:r>
            <a:r>
              <a:rPr dirty="0" sz="700" spc="-10">
                <a:solidFill>
                  <a:srgbClr val="ACC1E2"/>
                </a:solidFill>
                <a:latin typeface="Arial"/>
                <a:cs typeface="Arial"/>
              </a:rPr>
              <a:t>I</a:t>
            </a:r>
            <a:r>
              <a:rPr dirty="0" sz="700" spc="-10">
                <a:solidFill>
                  <a:srgbClr val="90AEDB"/>
                </a:solidFill>
                <a:latin typeface="Arial"/>
                <a:cs typeface="Arial"/>
              </a:rPr>
              <a:t>NGS</a:t>
            </a:r>
            <a:endParaRPr sz="7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3950610" y="9213491"/>
            <a:ext cx="57404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b="1">
                <a:solidFill>
                  <a:srgbClr val="111318"/>
                </a:solidFill>
                <a:latin typeface="Arial"/>
                <a:cs typeface="Arial"/>
              </a:rPr>
              <a:t>All</a:t>
            </a:r>
            <a:r>
              <a:rPr dirty="0" sz="1750" spc="40" b="1">
                <a:solidFill>
                  <a:srgbClr val="111318"/>
                </a:solidFill>
                <a:latin typeface="Arial"/>
                <a:cs typeface="Arial"/>
              </a:rPr>
              <a:t> </a:t>
            </a:r>
            <a:r>
              <a:rPr dirty="0" sz="950" spc="-25">
                <a:solidFill>
                  <a:srgbClr val="707579"/>
                </a:solidFill>
                <a:latin typeface="Arial"/>
                <a:cs typeface="Arial"/>
              </a:rPr>
              <a:t>1</a:t>
            </a:r>
            <a:r>
              <a:rPr dirty="0" sz="950" spc="-25">
                <a:solidFill>
                  <a:srgbClr val="4F5256"/>
                </a:solidFill>
                <a:latin typeface="Arial"/>
                <a:cs typeface="Arial"/>
              </a:rPr>
              <a:t>1s</a:t>
            </a:r>
            <a:endParaRPr sz="95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3705547" y="9254966"/>
            <a:ext cx="4972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23282F"/>
                </a:solidFill>
                <a:latin typeface="Arial"/>
                <a:cs typeface="Arial"/>
              </a:rPr>
              <a:t>F</a:t>
            </a:r>
            <a:r>
              <a:rPr dirty="0" sz="1100">
                <a:solidFill>
                  <a:srgbClr val="707579"/>
                </a:solidFill>
                <a:latin typeface="Arial"/>
                <a:cs typeface="Arial"/>
              </a:rPr>
              <a:t>i</a:t>
            </a:r>
            <a:r>
              <a:rPr dirty="0" sz="1100">
                <a:solidFill>
                  <a:srgbClr val="030307"/>
                </a:solidFill>
                <a:latin typeface="Arial"/>
                <a:cs typeface="Arial"/>
              </a:rPr>
              <a:t>l</a:t>
            </a:r>
            <a:r>
              <a:rPr dirty="0" sz="1100">
                <a:solidFill>
                  <a:srgbClr val="3B3F46"/>
                </a:solidFill>
                <a:latin typeface="Arial"/>
                <a:cs typeface="Arial"/>
              </a:rPr>
              <a:t>ter</a:t>
            </a:r>
            <a:r>
              <a:rPr dirty="0" sz="1100" spc="470">
                <a:solidFill>
                  <a:srgbClr val="3B3F46"/>
                </a:solidFill>
                <a:latin typeface="Arial"/>
                <a:cs typeface="Arial"/>
              </a:rPr>
              <a:t> </a:t>
            </a:r>
            <a:r>
              <a:rPr dirty="0" sz="900" spc="-50">
                <a:solidFill>
                  <a:srgbClr val="4F5256"/>
                </a:solidFill>
                <a:latin typeface="Times New Roman"/>
                <a:cs typeface="Times New Roman"/>
              </a:rPr>
              <a:t>v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4026239" y="9832063"/>
            <a:ext cx="280416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23282F"/>
                </a:solidFill>
                <a:latin typeface="Arial"/>
                <a:cs typeface="Arial"/>
              </a:rPr>
              <a:t>How</a:t>
            </a:r>
            <a:r>
              <a:rPr dirty="0" sz="1100" spc="-4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282F"/>
                </a:solidFill>
                <a:latin typeface="Arial"/>
                <a:cs typeface="Arial"/>
              </a:rPr>
              <a:t>t</a:t>
            </a:r>
            <a:r>
              <a:rPr dirty="0" sz="1100">
                <a:solidFill>
                  <a:srgbClr val="3B3F46"/>
                </a:solidFill>
                <a:latin typeface="Arial"/>
                <a:cs typeface="Arial"/>
              </a:rPr>
              <a:t>o</a:t>
            </a:r>
            <a:r>
              <a:rPr dirty="0" sz="1100" spc="55">
                <a:solidFill>
                  <a:srgbClr val="3B3F46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282F"/>
                </a:solidFill>
                <a:latin typeface="Arial"/>
                <a:cs typeface="Arial"/>
              </a:rPr>
              <a:t>b</a:t>
            </a:r>
            <a:r>
              <a:rPr dirty="0" sz="1100">
                <a:solidFill>
                  <a:srgbClr val="3B3F46"/>
                </a:solidFill>
                <a:latin typeface="Arial"/>
                <a:cs typeface="Arial"/>
              </a:rPr>
              <a:t>u</a:t>
            </a:r>
            <a:r>
              <a:rPr dirty="0" sz="1100">
                <a:solidFill>
                  <a:srgbClr val="23282F"/>
                </a:solidFill>
                <a:latin typeface="Arial"/>
                <a:cs typeface="Arial"/>
              </a:rPr>
              <a:t>i</a:t>
            </a:r>
            <a:r>
              <a:rPr dirty="0" sz="1100">
                <a:solidFill>
                  <a:srgbClr val="3B3F46"/>
                </a:solidFill>
                <a:latin typeface="Arial"/>
                <a:cs typeface="Arial"/>
              </a:rPr>
              <a:t>l</a:t>
            </a:r>
            <a:r>
              <a:rPr dirty="0" sz="1100">
                <a:solidFill>
                  <a:srgbClr val="23282F"/>
                </a:solidFill>
                <a:latin typeface="Arial"/>
                <a:cs typeface="Arial"/>
              </a:rPr>
              <a:t>d</a:t>
            </a:r>
            <a:r>
              <a:rPr dirty="0" sz="1100" spc="-30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282F"/>
                </a:solidFill>
                <a:latin typeface="Arial"/>
                <a:cs typeface="Arial"/>
              </a:rPr>
              <a:t>an</a:t>
            </a:r>
            <a:r>
              <a:rPr dirty="0" sz="1100" spc="-6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282F"/>
                </a:solidFill>
                <a:latin typeface="Arial"/>
                <a:cs typeface="Arial"/>
              </a:rPr>
              <a:t>agen</a:t>
            </a:r>
            <a:r>
              <a:rPr dirty="0" sz="1100">
                <a:solidFill>
                  <a:srgbClr val="3B3F46"/>
                </a:solidFill>
                <a:latin typeface="Arial"/>
                <a:cs typeface="Arial"/>
              </a:rPr>
              <a:t>t</a:t>
            </a:r>
            <a:r>
              <a:rPr dirty="0" sz="1100" spc="150">
                <a:solidFill>
                  <a:srgbClr val="3B3F46"/>
                </a:solidFill>
                <a:latin typeface="Arial"/>
                <a:cs typeface="Arial"/>
              </a:rPr>
              <a:t> </a:t>
            </a:r>
            <a:r>
              <a:rPr dirty="0" sz="1100" spc="50">
                <a:solidFill>
                  <a:srgbClr val="23282F"/>
                </a:solidFill>
                <a:latin typeface="Arial"/>
                <a:cs typeface="Arial"/>
              </a:rPr>
              <a:t>wi</a:t>
            </a:r>
            <a:r>
              <a:rPr dirty="0" sz="1100" spc="50">
                <a:solidFill>
                  <a:srgbClr val="3B3F46"/>
                </a:solidFill>
                <a:latin typeface="Arial"/>
                <a:cs typeface="Arial"/>
              </a:rPr>
              <a:t>t</a:t>
            </a:r>
            <a:r>
              <a:rPr dirty="0" sz="1100" spc="50">
                <a:solidFill>
                  <a:srgbClr val="23282F"/>
                </a:solidFill>
                <a:latin typeface="Arial"/>
                <a:cs typeface="Arial"/>
              </a:rPr>
              <a:t>h</a:t>
            </a:r>
            <a:r>
              <a:rPr dirty="0" sz="1100" spc="-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100" spc="50">
                <a:solidFill>
                  <a:srgbClr val="3B3F46"/>
                </a:solidFill>
                <a:latin typeface="Arial"/>
                <a:cs typeface="Arial"/>
              </a:rPr>
              <a:t>th</a:t>
            </a:r>
            <a:r>
              <a:rPr dirty="0" sz="1100" spc="50">
                <a:solidFill>
                  <a:srgbClr val="23282F"/>
                </a:solidFill>
                <a:latin typeface="Arial"/>
                <a:cs typeface="Arial"/>
              </a:rPr>
              <a:t>e</a:t>
            </a:r>
            <a:r>
              <a:rPr dirty="0" sz="1100" spc="-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282F"/>
                </a:solidFill>
                <a:latin typeface="Arial"/>
                <a:cs typeface="Arial"/>
              </a:rPr>
              <a:t>Node</a:t>
            </a:r>
            <a:r>
              <a:rPr dirty="0" sz="1100">
                <a:solidFill>
                  <a:srgbClr val="3B3F46"/>
                </a:solidFill>
                <a:latin typeface="Arial"/>
                <a:cs typeface="Arial"/>
              </a:rPr>
              <a:t>.</a:t>
            </a:r>
            <a:r>
              <a:rPr dirty="0" sz="1100">
                <a:solidFill>
                  <a:srgbClr val="23282F"/>
                </a:solidFill>
                <a:latin typeface="Arial"/>
                <a:cs typeface="Arial"/>
              </a:rPr>
              <a:t>js</a:t>
            </a:r>
            <a:r>
              <a:rPr dirty="0" sz="1100" spc="65">
                <a:solidFill>
                  <a:srgbClr val="23282F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3282F"/>
                </a:solidFill>
                <a:latin typeface="Arial"/>
                <a:cs typeface="Arial"/>
              </a:rPr>
              <a:t>SOK</a:t>
            </a:r>
            <a:endParaRPr sz="11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2083307" y="9864632"/>
            <a:ext cx="67246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87CCA5"/>
                </a:solidFill>
                <a:latin typeface="Arial"/>
                <a:cs typeface="Arial"/>
              </a:rPr>
              <a:t>COMPLETIONS</a:t>
            </a:r>
            <a:endParaRPr sz="7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2825411" y="9873812"/>
            <a:ext cx="530225" cy="121920"/>
          </a:xfrm>
          <a:prstGeom prst="rect">
            <a:avLst/>
          </a:prstGeom>
          <a:solidFill>
            <a:srgbClr val="EBF2F2"/>
          </a:solidFill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r>
              <a:rPr dirty="0" sz="700" spc="-10">
                <a:solidFill>
                  <a:srgbClr val="BFB1E8"/>
                </a:solidFill>
                <a:latin typeface="Arial"/>
                <a:cs typeface="Arial"/>
              </a:rPr>
              <a:t>FUNCTIONS</a:t>
            </a:r>
            <a:endParaRPr sz="700">
              <a:latin typeface="Arial"/>
              <a:cs typeface="Arial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13911291" y="9832665"/>
            <a:ext cx="23495" cy="238125"/>
          </a:xfrm>
          <a:custGeom>
            <a:avLst/>
            <a:gdLst/>
            <a:ahLst/>
            <a:cxnLst/>
            <a:rect l="l" t="t" r="r" b="b"/>
            <a:pathLst>
              <a:path w="23494" h="238125">
                <a:moveTo>
                  <a:pt x="22882" y="238007"/>
                </a:moveTo>
                <a:lnTo>
                  <a:pt x="0" y="238007"/>
                </a:lnTo>
                <a:lnTo>
                  <a:pt x="0" y="0"/>
                </a:lnTo>
                <a:lnTo>
                  <a:pt x="22882" y="0"/>
                </a:lnTo>
                <a:lnTo>
                  <a:pt x="22882" y="238007"/>
                </a:lnTo>
                <a:close/>
              </a:path>
            </a:pathLst>
          </a:custGeom>
          <a:solidFill>
            <a:srgbClr val="EB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13604620" y="9822902"/>
            <a:ext cx="686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85">
                <a:solidFill>
                  <a:srgbClr val="82898A"/>
                </a:solidFill>
                <a:latin typeface="Courier New"/>
                <a:cs typeface="Courier New"/>
              </a:rPr>
              <a:t>Oct5</a:t>
            </a:r>
            <a:r>
              <a:rPr dirty="0" sz="1100" spc="-85">
                <a:solidFill>
                  <a:srgbClr val="AFB3B5"/>
                </a:solidFill>
                <a:latin typeface="Courier New"/>
                <a:cs typeface="Courier New"/>
              </a:rPr>
              <a:t>,</a:t>
            </a:r>
            <a:r>
              <a:rPr dirty="0" sz="1100" spc="-85">
                <a:solidFill>
                  <a:srgbClr val="82898A"/>
                </a:solidFill>
                <a:latin typeface="Courier New"/>
                <a:cs typeface="Courier New"/>
              </a:rPr>
              <a:t>2023</a:t>
            </a:r>
            <a:endParaRPr sz="1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85724" y="1790863"/>
            <a:ext cx="379855" cy="38015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37329" y="158833"/>
            <a:ext cx="23920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85" b="1">
                <a:solidFill>
                  <a:srgbClr val="0C0F16"/>
                </a:solidFill>
                <a:latin typeface="Arial"/>
                <a:cs typeface="Arial"/>
              </a:rPr>
              <a:t>@OpenAI</a:t>
            </a:r>
            <a:r>
              <a:rPr dirty="0" sz="2000" spc="-10" b="1">
                <a:solidFill>
                  <a:srgbClr val="0C0F1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12634"/>
                </a:solidFill>
                <a:latin typeface="Arial"/>
                <a:cs typeface="Arial"/>
              </a:rPr>
              <a:t>Cookboo</a:t>
            </a:r>
            <a:r>
              <a:rPr dirty="0" sz="1800" spc="-10">
                <a:solidFill>
                  <a:srgbClr val="383F4D"/>
                </a:solidFill>
                <a:latin typeface="Arial"/>
                <a:cs typeface="Arial"/>
              </a:rPr>
              <a:t>k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342028" y="214047"/>
            <a:ext cx="298196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8190" algn="l"/>
                <a:tab pos="1903095" algn="l"/>
              </a:tabLst>
            </a:pPr>
            <a:r>
              <a:rPr dirty="0" sz="1300" spc="-10">
                <a:solidFill>
                  <a:srgbClr val="797E8A"/>
                </a:solidFill>
                <a:latin typeface="Arial"/>
                <a:cs typeface="Arial"/>
              </a:rPr>
              <a:t>About</a:t>
            </a:r>
            <a:r>
              <a:rPr dirty="0" sz="1300">
                <a:solidFill>
                  <a:srgbClr val="797E8A"/>
                </a:solidFill>
                <a:latin typeface="Arial"/>
                <a:cs typeface="Arial"/>
              </a:rPr>
              <a:t>	API</a:t>
            </a:r>
            <a:r>
              <a:rPr dirty="0" sz="1300" spc="-5">
                <a:solidFill>
                  <a:srgbClr val="797E8A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97E8A"/>
                </a:solidFill>
                <a:latin typeface="Arial"/>
                <a:cs typeface="Arial"/>
              </a:rPr>
              <a:t>Docs</a:t>
            </a:r>
            <a:r>
              <a:rPr dirty="0" sz="1300" spc="120">
                <a:solidFill>
                  <a:srgbClr val="797E8A"/>
                </a:solidFill>
                <a:latin typeface="Arial"/>
                <a:cs typeface="Arial"/>
              </a:rPr>
              <a:t> </a:t>
            </a:r>
            <a:r>
              <a:rPr dirty="0" sz="1050" spc="-25">
                <a:solidFill>
                  <a:srgbClr val="959AA3"/>
                </a:solidFill>
                <a:latin typeface="Arial"/>
                <a:cs typeface="Arial"/>
              </a:rPr>
              <a:t>JI</a:t>
            </a:r>
            <a:r>
              <a:rPr dirty="0" sz="1050">
                <a:solidFill>
                  <a:srgbClr val="959AA3"/>
                </a:solidFill>
                <a:latin typeface="Arial"/>
                <a:cs typeface="Arial"/>
              </a:rPr>
              <a:t>	</a:t>
            </a:r>
            <a:r>
              <a:rPr dirty="0" sz="1300">
                <a:solidFill>
                  <a:srgbClr val="797E8A"/>
                </a:solidFill>
                <a:latin typeface="Arial"/>
                <a:cs typeface="Arial"/>
              </a:rPr>
              <a:t>Contribu</a:t>
            </a:r>
            <a:r>
              <a:rPr dirty="0" sz="1300">
                <a:solidFill>
                  <a:srgbClr val="959AA3"/>
                </a:solidFill>
                <a:latin typeface="Arial"/>
                <a:cs typeface="Arial"/>
              </a:rPr>
              <a:t>t</a:t>
            </a:r>
            <a:r>
              <a:rPr dirty="0" sz="1300">
                <a:solidFill>
                  <a:srgbClr val="797E8A"/>
                </a:solidFill>
                <a:latin typeface="Arial"/>
                <a:cs typeface="Arial"/>
              </a:rPr>
              <a:t>e</a:t>
            </a:r>
            <a:r>
              <a:rPr dirty="0" sz="1300" spc="100">
                <a:solidFill>
                  <a:srgbClr val="797E8A"/>
                </a:solidFill>
                <a:latin typeface="Arial"/>
                <a:cs typeface="Arial"/>
              </a:rPr>
              <a:t>  </a:t>
            </a:r>
            <a:r>
              <a:rPr dirty="0" sz="1350" spc="-25" b="1">
                <a:solidFill>
                  <a:srgbClr val="797E8A"/>
                </a:solidFill>
                <a:latin typeface="Arial"/>
                <a:cs typeface="Arial"/>
              </a:rPr>
              <a:t>r')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195931" y="188602"/>
            <a:ext cx="103568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7820" algn="l"/>
              </a:tabLst>
            </a:pPr>
            <a:r>
              <a:rPr dirty="0" sz="1550" spc="30">
                <a:solidFill>
                  <a:srgbClr val="797E8A"/>
                </a:solidFill>
                <a:latin typeface="Arial"/>
                <a:cs typeface="Arial"/>
              </a:rPr>
              <a:t>Q</a:t>
            </a:r>
            <a:r>
              <a:rPr dirty="0" sz="1550">
                <a:solidFill>
                  <a:srgbClr val="797E8A"/>
                </a:solidFill>
                <a:latin typeface="Arial"/>
                <a:cs typeface="Arial"/>
              </a:rPr>
              <a:t>	</a:t>
            </a:r>
            <a:r>
              <a:rPr dirty="0" sz="1300" spc="-10">
                <a:solidFill>
                  <a:srgbClr val="797E8A"/>
                </a:solidFill>
                <a:latin typeface="Arial"/>
                <a:cs typeface="Arial"/>
              </a:rPr>
              <a:t>Search</a:t>
            </a:r>
            <a:r>
              <a:rPr dirty="0" sz="1300" spc="-10">
                <a:solidFill>
                  <a:srgbClr val="646B77"/>
                </a:solidFill>
                <a:latin typeface="Arial"/>
                <a:cs typeface="Arial"/>
              </a:rPr>
              <a:t>..</a:t>
            </a:r>
            <a:r>
              <a:rPr dirty="0" sz="1300" spc="-10">
                <a:solidFill>
                  <a:srgbClr val="959AA3"/>
                </a:solidFill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557585" y="1198267"/>
            <a:ext cx="4589780" cy="10115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60" b="1">
                <a:solidFill>
                  <a:srgbClr val="212634"/>
                </a:solidFill>
                <a:latin typeface="Arial"/>
                <a:cs typeface="Arial"/>
              </a:rPr>
              <a:t>H</a:t>
            </a:r>
            <a:r>
              <a:rPr dirty="0" sz="2650" spc="60" b="1">
                <a:solidFill>
                  <a:srgbClr val="0C0F16"/>
                </a:solidFill>
                <a:latin typeface="Arial"/>
                <a:cs typeface="Arial"/>
              </a:rPr>
              <a:t>ow</a:t>
            </a:r>
            <a:r>
              <a:rPr dirty="0" sz="2650" spc="110" b="1">
                <a:solidFill>
                  <a:srgbClr val="0C0F16"/>
                </a:solidFill>
                <a:latin typeface="Arial"/>
                <a:cs typeface="Arial"/>
              </a:rPr>
              <a:t> to</a:t>
            </a:r>
            <a:r>
              <a:rPr dirty="0" sz="2650" spc="-200" b="1">
                <a:solidFill>
                  <a:srgbClr val="0C0F16"/>
                </a:solidFill>
                <a:latin typeface="Arial"/>
                <a:cs typeface="Arial"/>
              </a:rPr>
              <a:t> </a:t>
            </a:r>
            <a:r>
              <a:rPr dirty="0" sz="2650" spc="55" b="1">
                <a:solidFill>
                  <a:srgbClr val="0C0F16"/>
                </a:solidFill>
                <a:latin typeface="Arial"/>
                <a:cs typeface="Arial"/>
              </a:rPr>
              <a:t>s</a:t>
            </a:r>
            <a:r>
              <a:rPr dirty="0" sz="2650" spc="55" b="1">
                <a:solidFill>
                  <a:srgbClr val="212634"/>
                </a:solidFill>
                <a:latin typeface="Arial"/>
                <a:cs typeface="Arial"/>
              </a:rPr>
              <a:t>t</a:t>
            </a:r>
            <a:r>
              <a:rPr dirty="0" sz="2650" spc="55" b="1">
                <a:solidFill>
                  <a:srgbClr val="0C0F16"/>
                </a:solidFill>
                <a:latin typeface="Arial"/>
                <a:cs typeface="Arial"/>
              </a:rPr>
              <a:t>r</a:t>
            </a:r>
            <a:r>
              <a:rPr dirty="0" sz="2650" spc="55" b="1">
                <a:solidFill>
                  <a:srgbClr val="212634"/>
                </a:solidFill>
                <a:latin typeface="Arial"/>
                <a:cs typeface="Arial"/>
              </a:rPr>
              <a:t>e</a:t>
            </a:r>
            <a:r>
              <a:rPr dirty="0" sz="2650" spc="55" b="1">
                <a:solidFill>
                  <a:srgbClr val="0C0F16"/>
                </a:solidFill>
                <a:latin typeface="Arial"/>
                <a:cs typeface="Arial"/>
              </a:rPr>
              <a:t>am</a:t>
            </a:r>
            <a:r>
              <a:rPr dirty="0" sz="2650" spc="-105" b="1">
                <a:solidFill>
                  <a:srgbClr val="0C0F16"/>
                </a:solidFill>
                <a:latin typeface="Arial"/>
                <a:cs typeface="Arial"/>
              </a:rPr>
              <a:t> </a:t>
            </a:r>
            <a:r>
              <a:rPr dirty="0" sz="2650" spc="45" b="1">
                <a:solidFill>
                  <a:srgbClr val="0C0F16"/>
                </a:solidFill>
                <a:latin typeface="Arial"/>
                <a:cs typeface="Arial"/>
              </a:rPr>
              <a:t>completio</a:t>
            </a:r>
            <a:r>
              <a:rPr dirty="0" sz="2650" spc="45" b="1">
                <a:solidFill>
                  <a:srgbClr val="212634"/>
                </a:solidFill>
                <a:latin typeface="Arial"/>
                <a:cs typeface="Arial"/>
              </a:rPr>
              <a:t>n</a:t>
            </a:r>
            <a:r>
              <a:rPr dirty="0" sz="2650" spc="45" b="1">
                <a:solidFill>
                  <a:srgbClr val="0C0F16"/>
                </a:solidFill>
                <a:latin typeface="Arial"/>
                <a:cs typeface="Arial"/>
              </a:rPr>
              <a:t>s</a:t>
            </a:r>
            <a:endParaRPr sz="2650">
              <a:latin typeface="Arial"/>
              <a:cs typeface="Arial"/>
            </a:endParaRPr>
          </a:p>
          <a:p>
            <a:pPr marL="493395">
              <a:lnSpc>
                <a:spcPct val="100000"/>
              </a:lnSpc>
              <a:spcBef>
                <a:spcPts val="1235"/>
              </a:spcBef>
            </a:pPr>
            <a:r>
              <a:rPr dirty="0" sz="1300" spc="155">
                <a:solidFill>
                  <a:srgbClr val="4B5262"/>
                </a:solidFill>
                <a:latin typeface="Arial"/>
                <a:cs typeface="Arial"/>
              </a:rPr>
              <a:t>le</a:t>
            </a:r>
            <a:r>
              <a:rPr dirty="0" sz="1300" spc="155">
                <a:solidFill>
                  <a:srgbClr val="212634"/>
                </a:solidFill>
                <a:latin typeface="Arial"/>
                <a:cs typeface="Arial"/>
              </a:rPr>
              <a:t>d</a:t>
            </a:r>
            <a:r>
              <a:rPr dirty="0" sz="1300" spc="-5">
                <a:solidFill>
                  <a:srgbClr val="212634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12634"/>
                </a:solidFill>
                <a:latin typeface="Arial"/>
                <a:cs typeface="Arial"/>
              </a:rPr>
              <a:t>S</a:t>
            </a:r>
            <a:r>
              <a:rPr dirty="0" sz="1300" spc="-10">
                <a:solidFill>
                  <a:srgbClr val="383F4D"/>
                </a:solidFill>
                <a:latin typeface="Arial"/>
                <a:cs typeface="Arial"/>
              </a:rPr>
              <a:t>an</a:t>
            </a:r>
            <a:r>
              <a:rPr dirty="0" sz="1300" spc="-10">
                <a:solidFill>
                  <a:srgbClr val="212634"/>
                </a:solidFill>
                <a:latin typeface="Arial"/>
                <a:cs typeface="Arial"/>
              </a:rPr>
              <a:t>der</a:t>
            </a:r>
            <a:r>
              <a:rPr dirty="0" sz="1300" spc="-10">
                <a:solidFill>
                  <a:srgbClr val="383F4D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  <a:p>
            <a:pPr marL="494030">
              <a:lnSpc>
                <a:spcPct val="100000"/>
              </a:lnSpc>
              <a:spcBef>
                <a:spcPts val="340"/>
              </a:spcBef>
            </a:pPr>
            <a:r>
              <a:rPr dirty="0" sz="1200">
                <a:solidFill>
                  <a:srgbClr val="797E8A"/>
                </a:solidFill>
                <a:latin typeface="Times New Roman"/>
                <a:cs typeface="Times New Roman"/>
              </a:rPr>
              <a:t>Sep</a:t>
            </a:r>
            <a:r>
              <a:rPr dirty="0" sz="1200" spc="340">
                <a:solidFill>
                  <a:srgbClr val="797E8A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797E8A"/>
                </a:solidFill>
                <a:latin typeface="Times New Roman"/>
                <a:cs typeface="Times New Roman"/>
              </a:rPr>
              <a:t>2</a:t>
            </a:r>
            <a:r>
              <a:rPr dirty="0" sz="1200">
                <a:solidFill>
                  <a:srgbClr val="959AA3"/>
                </a:solidFill>
                <a:latin typeface="Times New Roman"/>
                <a:cs typeface="Times New Roman"/>
              </a:rPr>
              <a:t>,</a:t>
            </a:r>
            <a:r>
              <a:rPr dirty="0" sz="1200" spc="75">
                <a:solidFill>
                  <a:srgbClr val="959AA3"/>
                </a:solidFill>
                <a:latin typeface="Times New Roman"/>
                <a:cs typeface="Times New Roman"/>
              </a:rPr>
              <a:t> </a:t>
            </a:r>
            <a:r>
              <a:rPr dirty="0" sz="1200" spc="75">
                <a:solidFill>
                  <a:srgbClr val="797E8A"/>
                </a:solidFill>
                <a:latin typeface="Times New Roman"/>
                <a:cs typeface="Times New Roman"/>
              </a:rPr>
              <a:t>2022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050002" y="1862894"/>
            <a:ext cx="1547495" cy="23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20"/>
              </a:lnSpc>
              <a:tabLst>
                <a:tab pos="375920" algn="l"/>
              </a:tabLst>
            </a:pPr>
            <a:r>
              <a:rPr dirty="0" sz="1850" spc="110" b="1">
                <a:solidFill>
                  <a:srgbClr val="0C0F16"/>
                </a:solidFill>
                <a:latin typeface="Arial"/>
                <a:cs typeface="Arial"/>
              </a:rPr>
              <a:t>0</a:t>
            </a:r>
            <a:r>
              <a:rPr dirty="0" sz="1850" b="1">
                <a:solidFill>
                  <a:srgbClr val="0C0F16"/>
                </a:solidFill>
                <a:latin typeface="Arial"/>
                <a:cs typeface="Arial"/>
              </a:rPr>
              <a:t>	</a:t>
            </a:r>
            <a:r>
              <a:rPr dirty="0" sz="1350">
                <a:solidFill>
                  <a:srgbClr val="212634"/>
                </a:solidFill>
                <a:latin typeface="Arial"/>
                <a:cs typeface="Arial"/>
              </a:rPr>
              <a:t>Ope</a:t>
            </a:r>
            <a:r>
              <a:rPr dirty="0" sz="1350">
                <a:solidFill>
                  <a:srgbClr val="0C0F16"/>
                </a:solidFill>
                <a:latin typeface="Arial"/>
                <a:cs typeface="Arial"/>
              </a:rPr>
              <a:t>n</a:t>
            </a:r>
            <a:r>
              <a:rPr dirty="0" sz="1350" spc="-140">
                <a:solidFill>
                  <a:srgbClr val="0C0F16"/>
                </a:solidFill>
                <a:latin typeface="Arial"/>
                <a:cs typeface="Arial"/>
              </a:rPr>
              <a:t> </a:t>
            </a:r>
            <a:r>
              <a:rPr dirty="0" sz="1350" spc="50">
                <a:solidFill>
                  <a:srgbClr val="0C0F16"/>
                </a:solidFill>
                <a:latin typeface="Arial"/>
                <a:cs typeface="Arial"/>
              </a:rPr>
              <a:t>in</a:t>
            </a:r>
            <a:r>
              <a:rPr dirty="0" sz="1350" spc="-85">
                <a:solidFill>
                  <a:srgbClr val="0C0F16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212634"/>
                </a:solidFill>
                <a:latin typeface="Arial"/>
                <a:cs typeface="Arial"/>
              </a:rPr>
              <a:t>G</a:t>
            </a:r>
            <a:r>
              <a:rPr dirty="0" sz="1350" spc="-10">
                <a:solidFill>
                  <a:srgbClr val="0C0F16"/>
                </a:solidFill>
                <a:latin typeface="Arial"/>
                <a:cs typeface="Arial"/>
              </a:rPr>
              <a:t>i</a:t>
            </a:r>
            <a:r>
              <a:rPr dirty="0" sz="1350" spc="-10">
                <a:solidFill>
                  <a:srgbClr val="383F4D"/>
                </a:solidFill>
                <a:latin typeface="Arial"/>
                <a:cs typeface="Arial"/>
              </a:rPr>
              <a:t>t</a:t>
            </a:r>
            <a:r>
              <a:rPr dirty="0" sz="1350" spc="-10">
                <a:solidFill>
                  <a:srgbClr val="0C0F16"/>
                </a:solidFill>
                <a:latin typeface="Arial"/>
                <a:cs typeface="Arial"/>
              </a:rPr>
              <a:t>h</a:t>
            </a:r>
            <a:r>
              <a:rPr dirty="0" sz="1350" spc="-10">
                <a:solidFill>
                  <a:srgbClr val="212634"/>
                </a:solidFill>
                <a:latin typeface="Arial"/>
                <a:cs typeface="Arial"/>
              </a:rPr>
              <a:t>ub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559104" y="2718616"/>
            <a:ext cx="9111615" cy="3410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970" marR="271145" indent="-1905">
              <a:lnSpc>
                <a:spcPct val="146300"/>
              </a:lnSpc>
              <a:spcBef>
                <a:spcPts val="95"/>
              </a:spcBef>
            </a:pP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By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default,</a:t>
            </a:r>
            <a:r>
              <a:rPr dirty="0" sz="1500" spc="18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when</a:t>
            </a:r>
            <a:r>
              <a:rPr dirty="0" sz="1500" spc="2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you</a:t>
            </a:r>
            <a:r>
              <a:rPr dirty="0" sz="1500" spc="-12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request</a:t>
            </a:r>
            <a:r>
              <a:rPr dirty="0" sz="1500" spc="7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a</a:t>
            </a:r>
            <a:r>
              <a:rPr dirty="0" sz="1500" spc="3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completion</a:t>
            </a:r>
            <a:r>
              <a:rPr dirty="0" sz="1500" spc="15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from</a:t>
            </a:r>
            <a:r>
              <a:rPr dirty="0" sz="1500" spc="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the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OpenAI,</a:t>
            </a:r>
            <a:r>
              <a:rPr dirty="0" sz="1500" spc="13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the</a:t>
            </a:r>
            <a:r>
              <a:rPr dirty="0" sz="1500" spc="11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-165">
                <a:solidFill>
                  <a:srgbClr val="4B5262"/>
                </a:solidFill>
                <a:latin typeface="Arial"/>
                <a:cs typeface="Arial"/>
              </a:rPr>
              <a:t>entmre</a:t>
            </a:r>
            <a:r>
              <a:rPr dirty="0" sz="1500" spc="16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comple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t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ion</a:t>
            </a:r>
            <a:r>
              <a:rPr dirty="0" sz="1500" spc="1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83F4D"/>
                </a:solidFill>
                <a:latin typeface="Arial"/>
                <a:cs typeface="Arial"/>
              </a:rPr>
              <a:t>is</a:t>
            </a:r>
            <a:r>
              <a:rPr dirty="0" sz="1500" spc="-5">
                <a:solidFill>
                  <a:srgbClr val="383F4D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generated</a:t>
            </a:r>
            <a:r>
              <a:rPr dirty="0" sz="1500" spc="8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before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being</a:t>
            </a:r>
            <a:r>
              <a:rPr dirty="0" sz="1500" spc="1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sent</a:t>
            </a:r>
            <a:r>
              <a:rPr dirty="0" sz="1500" spc="5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back</a:t>
            </a:r>
            <a:r>
              <a:rPr dirty="0" sz="1500" spc="6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97E8A"/>
                </a:solidFill>
                <a:latin typeface="Arial"/>
                <a:cs typeface="Arial"/>
              </a:rPr>
              <a:t>i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n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a</a:t>
            </a:r>
            <a:r>
              <a:rPr dirty="0" sz="1500" spc="1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s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i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ngle</a:t>
            </a:r>
            <a:r>
              <a:rPr dirty="0" sz="1500" spc="-1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response.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85"/>
              </a:spcBef>
            </a:pPr>
            <a:endParaRPr sz="15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</a:pPr>
            <a:r>
              <a:rPr dirty="0" sz="1500" spc="-80">
                <a:solidFill>
                  <a:srgbClr val="4B5262"/>
                </a:solidFill>
                <a:latin typeface="Arial"/>
                <a:cs typeface="Arial"/>
              </a:rPr>
              <a:t>l</a:t>
            </a:r>
            <a:r>
              <a:rPr dirty="0" sz="1500" spc="-80">
                <a:latin typeface="Arial"/>
                <a:cs typeface="Arial"/>
              </a:rPr>
              <a:t>l</a:t>
            </a:r>
            <a:r>
              <a:rPr dirty="0" sz="1500" spc="-80">
                <a:solidFill>
                  <a:srgbClr val="4B5262"/>
                </a:solidFill>
                <a:latin typeface="Arial"/>
                <a:cs typeface="Arial"/>
              </a:rPr>
              <a:t>f</a:t>
            </a:r>
            <a:r>
              <a:rPr dirty="0" sz="1500" spc="8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you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'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re</a:t>
            </a:r>
            <a:r>
              <a:rPr dirty="0" sz="1500" spc="4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generat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i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ng</a:t>
            </a:r>
            <a:r>
              <a:rPr dirty="0" sz="1500" spc="7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l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ong</a:t>
            </a:r>
            <a:r>
              <a:rPr dirty="0" sz="1500" spc="-1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completions,</a:t>
            </a:r>
            <a:r>
              <a:rPr dirty="0" sz="1500" spc="204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waiting</a:t>
            </a:r>
            <a:r>
              <a:rPr dirty="0" sz="1500" spc="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for</a:t>
            </a:r>
            <a:r>
              <a:rPr dirty="0" sz="1500" spc="14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4B5262"/>
                </a:solidFill>
                <a:latin typeface="Arial"/>
                <a:cs typeface="Arial"/>
              </a:rPr>
              <a:t>the</a:t>
            </a:r>
            <a:r>
              <a:rPr dirty="0" sz="1500" spc="-12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response</a:t>
            </a:r>
            <a:r>
              <a:rPr dirty="0" sz="1500" spc="8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can</a:t>
            </a:r>
            <a:r>
              <a:rPr dirty="0" sz="1500" spc="-5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take</a:t>
            </a:r>
            <a:r>
              <a:rPr dirty="0" sz="1500" spc="-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ma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n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y</a:t>
            </a:r>
            <a:r>
              <a:rPr dirty="0" sz="1500" spc="5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seconds.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500">
              <a:latin typeface="Arial"/>
              <a:cs typeface="Arial"/>
            </a:endParaRPr>
          </a:p>
          <a:p>
            <a:pPr marL="13970" marR="5080" indent="-1270">
              <a:lnSpc>
                <a:spcPct val="146300"/>
              </a:lnSpc>
            </a:pP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To</a:t>
            </a:r>
            <a:r>
              <a:rPr dirty="0" sz="1500" spc="1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get responses</a:t>
            </a:r>
            <a:r>
              <a:rPr dirty="0" sz="1500" spc="7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sooner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,</a:t>
            </a:r>
            <a:r>
              <a:rPr dirty="0" sz="1500" spc="15">
                <a:solidFill>
                  <a:srgbClr val="646B7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you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ca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n</a:t>
            </a:r>
            <a:r>
              <a:rPr dirty="0" sz="1500" spc="75">
                <a:solidFill>
                  <a:srgbClr val="646B7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'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s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t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ream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'</a:t>
            </a:r>
            <a:r>
              <a:rPr dirty="0" sz="1500" spc="-5">
                <a:solidFill>
                  <a:srgbClr val="646B77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4B5262"/>
                </a:solidFill>
                <a:latin typeface="Arial"/>
                <a:cs typeface="Arial"/>
              </a:rPr>
              <a:t>the</a:t>
            </a:r>
            <a:r>
              <a:rPr dirty="0" sz="1500" spc="-2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comp</a:t>
            </a:r>
            <a:r>
              <a:rPr dirty="0" sz="1500" spc="-10">
                <a:solidFill>
                  <a:srgbClr val="B5B8BD"/>
                </a:solidFill>
                <a:latin typeface="Arial"/>
                <a:cs typeface="Arial"/>
              </a:rPr>
              <a:t>l</a:t>
            </a:r>
            <a:r>
              <a:rPr dirty="0" sz="1500" spc="-10">
                <a:solidFill>
                  <a:srgbClr val="646B77"/>
                </a:solidFill>
                <a:latin typeface="Arial"/>
                <a:cs typeface="Arial"/>
              </a:rPr>
              <a:t>l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etion</a:t>
            </a:r>
            <a:r>
              <a:rPr dirty="0" sz="1500" spc="-3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as</a:t>
            </a:r>
            <a:r>
              <a:rPr dirty="0" sz="1500" spc="-6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-240">
                <a:solidFill>
                  <a:srgbClr val="646B77"/>
                </a:solidFill>
                <a:latin typeface="Arial"/>
                <a:cs typeface="Arial"/>
              </a:rPr>
              <a:t>il</a:t>
            </a:r>
            <a:r>
              <a:rPr dirty="0" sz="1500" spc="-240">
                <a:solidFill>
                  <a:srgbClr val="4B5262"/>
                </a:solidFill>
                <a:latin typeface="Arial"/>
                <a:cs typeface="Arial"/>
              </a:rPr>
              <a:t>t11s</a:t>
            </a:r>
            <a:r>
              <a:rPr dirty="0" sz="1500" spc="-3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being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generated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.</a:t>
            </a:r>
            <a:r>
              <a:rPr dirty="0" sz="1500" spc="-5">
                <a:solidFill>
                  <a:srgbClr val="646B7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Th</a:t>
            </a:r>
            <a:r>
              <a:rPr dirty="0" sz="1500">
                <a:solidFill>
                  <a:srgbClr val="797E8A"/>
                </a:solidFill>
                <a:latin typeface="Arial"/>
                <a:cs typeface="Arial"/>
              </a:rPr>
              <a:t>i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s</a:t>
            </a:r>
            <a:r>
              <a:rPr dirty="0" sz="1500" spc="-2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allows</a:t>
            </a:r>
            <a:r>
              <a:rPr dirty="0" sz="1500" spc="-4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you</a:t>
            </a:r>
            <a:r>
              <a:rPr dirty="0" sz="1500" spc="1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to</a:t>
            </a:r>
            <a:r>
              <a:rPr dirty="0" sz="1500" spc="10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star</a:t>
            </a:r>
            <a:r>
              <a:rPr dirty="0" sz="1500" spc="-10">
                <a:solidFill>
                  <a:srgbClr val="646B77"/>
                </a:solidFill>
                <a:latin typeface="Arial"/>
                <a:cs typeface="Arial"/>
              </a:rPr>
              <a:t>t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pr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i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nting</a:t>
            </a:r>
            <a:r>
              <a:rPr dirty="0" sz="1500" spc="5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or</a:t>
            </a:r>
            <a:r>
              <a:rPr dirty="0" sz="1500" spc="3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process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i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ng</a:t>
            </a:r>
            <a:r>
              <a:rPr dirty="0" sz="1500" spc="18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the</a:t>
            </a:r>
            <a:r>
              <a:rPr dirty="0" sz="1500" spc="-1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beginning</a:t>
            </a:r>
            <a:r>
              <a:rPr dirty="0" sz="1500" spc="24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of</a:t>
            </a:r>
            <a:r>
              <a:rPr dirty="0" sz="1500" spc="13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the</a:t>
            </a:r>
            <a:r>
              <a:rPr dirty="0" sz="1500" spc="3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completion</a:t>
            </a:r>
            <a:r>
              <a:rPr dirty="0" sz="1500" spc="17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be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f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ore</a:t>
            </a:r>
            <a:r>
              <a:rPr dirty="0" sz="1500" spc="9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the</a:t>
            </a:r>
            <a:r>
              <a:rPr dirty="0" sz="1500" spc="5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full</a:t>
            </a:r>
            <a:r>
              <a:rPr dirty="0" sz="1500" spc="1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completion</a:t>
            </a:r>
            <a:r>
              <a:rPr dirty="0" sz="1500" spc="7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is</a:t>
            </a:r>
            <a:r>
              <a:rPr dirty="0" sz="1500" spc="10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finished.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500">
              <a:latin typeface="Arial"/>
              <a:cs typeface="Arial"/>
            </a:endParaRPr>
          </a:p>
          <a:p>
            <a:pPr marL="12700" marR="9525">
              <a:lnSpc>
                <a:spcPct val="145300"/>
              </a:lnSpc>
              <a:spcBef>
                <a:spcPts val="5"/>
              </a:spcBef>
            </a:pP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To</a:t>
            </a:r>
            <a:r>
              <a:rPr dirty="0" sz="1500" spc="-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4B5262"/>
                </a:solidFill>
                <a:latin typeface="Arial"/>
                <a:cs typeface="Arial"/>
              </a:rPr>
              <a:t>stream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4B5262"/>
                </a:solidFill>
                <a:latin typeface="Arial"/>
                <a:cs typeface="Arial"/>
              </a:rPr>
              <a:t>comple</a:t>
            </a:r>
            <a:r>
              <a:rPr dirty="0" sz="1500" spc="10">
                <a:solidFill>
                  <a:srgbClr val="646B77"/>
                </a:solidFill>
                <a:latin typeface="Arial"/>
                <a:cs typeface="Arial"/>
              </a:rPr>
              <a:t>t</a:t>
            </a:r>
            <a:r>
              <a:rPr dirty="0" sz="1500" spc="10">
                <a:solidFill>
                  <a:srgbClr val="4B5262"/>
                </a:solidFill>
                <a:latin typeface="Arial"/>
                <a:cs typeface="Arial"/>
              </a:rPr>
              <a:t>ions,</a:t>
            </a:r>
            <a:r>
              <a:rPr dirty="0" sz="1500" spc="-2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4B5262"/>
                </a:solidFill>
                <a:latin typeface="Arial"/>
                <a:cs typeface="Arial"/>
              </a:rPr>
              <a:t>set</a:t>
            </a:r>
            <a:r>
              <a:rPr dirty="0" sz="1500" spc="135">
                <a:solidFill>
                  <a:srgbClr val="4B5262"/>
                </a:solidFill>
                <a:latin typeface="Arial"/>
                <a:cs typeface="Arial"/>
              </a:rPr>
              <a:t>  </a:t>
            </a:r>
            <a:r>
              <a:rPr dirty="0" sz="1350" spc="10">
                <a:solidFill>
                  <a:srgbClr val="383F4D"/>
                </a:solidFill>
                <a:latin typeface="Arial"/>
                <a:cs typeface="Arial"/>
              </a:rPr>
              <a:t>st</a:t>
            </a:r>
            <a:r>
              <a:rPr dirty="0" sz="1350" spc="225">
                <a:solidFill>
                  <a:srgbClr val="383F4D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383F4D"/>
                </a:solidFill>
                <a:latin typeface="Arial"/>
                <a:cs typeface="Arial"/>
              </a:rPr>
              <a:t>r</a:t>
            </a:r>
            <a:r>
              <a:rPr dirty="0" sz="1350" spc="10">
                <a:solidFill>
                  <a:srgbClr val="212634"/>
                </a:solidFill>
                <a:latin typeface="Arial"/>
                <a:cs typeface="Arial"/>
              </a:rPr>
              <a:t>ea</a:t>
            </a:r>
            <a:r>
              <a:rPr dirty="0" sz="1350" spc="10">
                <a:solidFill>
                  <a:srgbClr val="383F4D"/>
                </a:solidFill>
                <a:latin typeface="Arial"/>
                <a:cs typeface="Arial"/>
              </a:rPr>
              <a:t>m=</a:t>
            </a:r>
            <a:r>
              <a:rPr dirty="0" sz="1350" spc="10">
                <a:solidFill>
                  <a:srgbClr val="212634"/>
                </a:solidFill>
                <a:latin typeface="Arial"/>
                <a:cs typeface="Arial"/>
              </a:rPr>
              <a:t>T</a:t>
            </a:r>
            <a:r>
              <a:rPr dirty="0" sz="1350" spc="10">
                <a:solidFill>
                  <a:srgbClr val="383F4D"/>
                </a:solidFill>
                <a:latin typeface="Arial"/>
                <a:cs typeface="Arial"/>
              </a:rPr>
              <a:t>ru</a:t>
            </a:r>
            <a:r>
              <a:rPr dirty="0" sz="1350" spc="10">
                <a:solidFill>
                  <a:srgbClr val="212634"/>
                </a:solidFill>
                <a:latin typeface="Arial"/>
                <a:cs typeface="Arial"/>
              </a:rPr>
              <a:t>e</a:t>
            </a:r>
            <a:r>
              <a:rPr dirty="0" sz="1350" spc="140">
                <a:solidFill>
                  <a:srgbClr val="212634"/>
                </a:solidFill>
                <a:latin typeface="Arial"/>
                <a:cs typeface="Arial"/>
              </a:rPr>
              <a:t>  </a:t>
            </a:r>
            <a:r>
              <a:rPr dirty="0" sz="1500" spc="10">
                <a:solidFill>
                  <a:srgbClr val="4B5262"/>
                </a:solidFill>
                <a:latin typeface="Arial"/>
                <a:cs typeface="Arial"/>
              </a:rPr>
              <a:t>when</a:t>
            </a:r>
            <a:r>
              <a:rPr dirty="0" sz="1500" spc="-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4B5262"/>
                </a:solidFill>
                <a:latin typeface="Arial"/>
                <a:cs typeface="Arial"/>
              </a:rPr>
              <a:t>calling</a:t>
            </a:r>
            <a:r>
              <a:rPr dirty="0" sz="1500" spc="1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4B5262"/>
                </a:solidFill>
                <a:latin typeface="Arial"/>
                <a:cs typeface="Arial"/>
              </a:rPr>
              <a:t>the</a:t>
            </a:r>
            <a:r>
              <a:rPr dirty="0" sz="1500" spc="-2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4B5262"/>
                </a:solidFill>
                <a:latin typeface="Arial"/>
                <a:cs typeface="Arial"/>
              </a:rPr>
              <a:t>chat</a:t>
            </a:r>
            <a:r>
              <a:rPr dirty="0" sz="1500" spc="3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4B5262"/>
                </a:solidFill>
                <a:latin typeface="Arial"/>
                <a:cs typeface="Arial"/>
              </a:rPr>
              <a:t>comp</a:t>
            </a:r>
            <a:r>
              <a:rPr dirty="0" sz="1500" spc="10">
                <a:solidFill>
                  <a:srgbClr val="797E8A"/>
                </a:solidFill>
                <a:latin typeface="Arial"/>
                <a:cs typeface="Arial"/>
              </a:rPr>
              <a:t>l</a:t>
            </a:r>
            <a:r>
              <a:rPr dirty="0" sz="1500" spc="10">
                <a:solidFill>
                  <a:srgbClr val="4B5262"/>
                </a:solidFill>
                <a:latin typeface="Arial"/>
                <a:cs typeface="Arial"/>
              </a:rPr>
              <a:t>etions</a:t>
            </a:r>
            <a:r>
              <a:rPr dirty="0" sz="1500" spc="2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4B5262"/>
                </a:solidFill>
                <a:latin typeface="Arial"/>
                <a:cs typeface="Arial"/>
              </a:rPr>
              <a:t>or</a:t>
            </a:r>
            <a:r>
              <a:rPr dirty="0" sz="1350" spc="16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4B5262"/>
                </a:solidFill>
                <a:latin typeface="Arial"/>
                <a:cs typeface="Arial"/>
              </a:rPr>
              <a:t>completions</a:t>
            </a:r>
            <a:r>
              <a:rPr dirty="0" sz="1500" spc="21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endpoints.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This</a:t>
            </a:r>
            <a:r>
              <a:rPr dirty="0" sz="1500" spc="4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-130">
                <a:solidFill>
                  <a:srgbClr val="4B5262"/>
                </a:solidFill>
                <a:latin typeface="Arial"/>
                <a:cs typeface="Arial"/>
              </a:rPr>
              <a:t>wiU</a:t>
            </a:r>
            <a:r>
              <a:rPr dirty="0" sz="1500" spc="5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return</a:t>
            </a:r>
            <a:r>
              <a:rPr dirty="0" sz="1500" spc="-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a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n</a:t>
            </a:r>
            <a:r>
              <a:rPr dirty="0" sz="1500" spc="45">
                <a:solidFill>
                  <a:srgbClr val="646B7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object</a:t>
            </a:r>
            <a:r>
              <a:rPr dirty="0" sz="1500" spc="15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that</a:t>
            </a:r>
            <a:r>
              <a:rPr dirty="0" sz="1500" spc="12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streams</a:t>
            </a:r>
            <a:r>
              <a:rPr dirty="0" sz="1500" spc="18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back</a:t>
            </a:r>
            <a:r>
              <a:rPr dirty="0" sz="1500" spc="11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the</a:t>
            </a:r>
            <a:r>
              <a:rPr dirty="0" sz="1500" spc="7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response</a:t>
            </a:r>
            <a:r>
              <a:rPr dirty="0" sz="1500" spc="229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as</a:t>
            </a:r>
            <a:r>
              <a:rPr dirty="0" sz="1500" spc="-1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u="heavy" sz="1350" spc="50" b="1">
                <a:solidFill>
                  <a:srgbClr val="212634"/>
                </a:solidFill>
                <a:uFill>
                  <a:solidFill>
                    <a:srgbClr val="646B77"/>
                  </a:solidFill>
                </a:uFill>
                <a:latin typeface="Arial"/>
                <a:cs typeface="Arial"/>
              </a:rPr>
              <a:t>data-</a:t>
            </a:r>
            <a:r>
              <a:rPr dirty="0" u="heavy" sz="1350" b="1">
                <a:solidFill>
                  <a:srgbClr val="212634"/>
                </a:solidFill>
                <a:uFill>
                  <a:solidFill>
                    <a:srgbClr val="646B77"/>
                  </a:solidFill>
                </a:uFill>
                <a:latin typeface="Arial"/>
                <a:cs typeface="Arial"/>
              </a:rPr>
              <a:t>on</a:t>
            </a:r>
            <a:r>
              <a:rPr dirty="0" u="heavy" sz="1350" b="1">
                <a:solidFill>
                  <a:srgbClr val="383F4D"/>
                </a:solidFill>
                <a:uFill>
                  <a:solidFill>
                    <a:srgbClr val="646B77"/>
                  </a:solidFill>
                </a:uFill>
                <a:latin typeface="Arial"/>
                <a:cs typeface="Arial"/>
              </a:rPr>
              <a:t>l</a:t>
            </a:r>
            <a:r>
              <a:rPr dirty="0" u="heavy" sz="1350" b="1">
                <a:solidFill>
                  <a:srgbClr val="212634"/>
                </a:solidFill>
                <a:uFill>
                  <a:solidFill>
                    <a:srgbClr val="646B77"/>
                  </a:solidFill>
                </a:uFill>
                <a:latin typeface="Arial"/>
                <a:cs typeface="Arial"/>
              </a:rPr>
              <a:t>v.se</a:t>
            </a:r>
            <a:r>
              <a:rPr dirty="0" u="heavy" sz="1350" b="1">
                <a:solidFill>
                  <a:srgbClr val="4B5262"/>
                </a:solidFill>
                <a:uFill>
                  <a:solidFill>
                    <a:srgbClr val="646B77"/>
                  </a:solidFill>
                </a:uFill>
                <a:latin typeface="Arial"/>
                <a:cs typeface="Arial"/>
              </a:rPr>
              <a:t>r</a:t>
            </a:r>
            <a:r>
              <a:rPr dirty="0" u="heavy" sz="1350" b="1">
                <a:solidFill>
                  <a:srgbClr val="212634"/>
                </a:solidFill>
                <a:uFill>
                  <a:solidFill>
                    <a:srgbClr val="646B77"/>
                  </a:solidFill>
                </a:uFill>
                <a:latin typeface="Arial"/>
                <a:cs typeface="Arial"/>
              </a:rPr>
              <a:t>ver-sent</a:t>
            </a:r>
            <a:r>
              <a:rPr dirty="0" u="heavy" sz="1350" spc="210" b="1">
                <a:solidFill>
                  <a:srgbClr val="212634"/>
                </a:solidFill>
                <a:uFill>
                  <a:solidFill>
                    <a:srgbClr val="646B77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50" spc="45" b="1">
                <a:solidFill>
                  <a:srgbClr val="212634"/>
                </a:solidFill>
                <a:uFill>
                  <a:solidFill>
                    <a:srgbClr val="646B77"/>
                  </a:solidFill>
                </a:uFill>
                <a:latin typeface="Arial"/>
                <a:cs typeface="Arial"/>
              </a:rPr>
              <a:t>events</a:t>
            </a:r>
            <a:r>
              <a:rPr dirty="0" u="heavy" sz="1350" spc="45" b="1">
                <a:solidFill>
                  <a:srgbClr val="646B77"/>
                </a:solidFill>
                <a:uFill>
                  <a:solidFill>
                    <a:srgbClr val="646B77"/>
                  </a:solidFill>
                </a:uFill>
                <a:latin typeface="Arial"/>
                <a:cs typeface="Arial"/>
              </a:rPr>
              <a:t>.</a:t>
            </a:r>
            <a:r>
              <a:rPr dirty="0" sz="1350" spc="25" b="1">
                <a:solidFill>
                  <a:srgbClr val="646B7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Extract</a:t>
            </a:r>
            <a:r>
              <a:rPr dirty="0" sz="1500" spc="9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chu</a:t>
            </a:r>
            <a:r>
              <a:rPr dirty="0" sz="1500" spc="-10">
                <a:solidFill>
                  <a:srgbClr val="646B77"/>
                </a:solidFill>
                <a:latin typeface="Arial"/>
                <a:cs typeface="Arial"/>
              </a:rPr>
              <a:t>n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ks </a:t>
            </a:r>
            <a:r>
              <a:rPr dirty="0" sz="1500" spc="60">
                <a:solidFill>
                  <a:srgbClr val="4B5262"/>
                </a:solidFill>
                <a:latin typeface="Arial"/>
                <a:cs typeface="Arial"/>
              </a:rPr>
              <a:t>from</a:t>
            </a:r>
            <a:r>
              <a:rPr dirty="0" sz="1500" spc="-1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the</a:t>
            </a:r>
            <a:r>
              <a:rPr dirty="0" sz="1500" spc="60">
                <a:solidFill>
                  <a:srgbClr val="4B5262"/>
                </a:solidFill>
                <a:latin typeface="Arial"/>
                <a:cs typeface="Arial"/>
              </a:rPr>
              <a:t>  </a:t>
            </a:r>
            <a:r>
              <a:rPr dirty="0" sz="1350" spc="215">
                <a:solidFill>
                  <a:srgbClr val="212634"/>
                </a:solidFill>
                <a:latin typeface="Arial"/>
                <a:cs typeface="Arial"/>
              </a:rPr>
              <a:t>de</a:t>
            </a:r>
            <a:r>
              <a:rPr dirty="0" sz="1350" spc="215">
                <a:solidFill>
                  <a:srgbClr val="383F4D"/>
                </a:solidFill>
                <a:latin typeface="Arial"/>
                <a:cs typeface="Arial"/>
              </a:rPr>
              <a:t>lta</a:t>
            </a:r>
            <a:r>
              <a:rPr dirty="0" sz="1350" spc="130">
                <a:solidFill>
                  <a:srgbClr val="383F4D"/>
                </a:solidFill>
                <a:latin typeface="Arial"/>
                <a:cs typeface="Arial"/>
              </a:rPr>
              <a:t> 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field</a:t>
            </a:r>
            <a:r>
              <a:rPr dirty="0" sz="1500" spc="-2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rather</a:t>
            </a:r>
            <a:r>
              <a:rPr dirty="0" sz="1500" spc="-5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h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an</a:t>
            </a:r>
            <a:r>
              <a:rPr dirty="0" sz="1500" spc="-5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the</a:t>
            </a:r>
            <a:r>
              <a:rPr dirty="0" sz="1500" spc="55">
                <a:solidFill>
                  <a:srgbClr val="4B5262"/>
                </a:solidFill>
                <a:latin typeface="Arial"/>
                <a:cs typeface="Arial"/>
              </a:rPr>
              <a:t>  </a:t>
            </a:r>
            <a:r>
              <a:rPr dirty="0" sz="1350">
                <a:solidFill>
                  <a:srgbClr val="383F4D"/>
                </a:solidFill>
                <a:latin typeface="Arial"/>
                <a:cs typeface="Arial"/>
              </a:rPr>
              <a:t>m</a:t>
            </a:r>
            <a:r>
              <a:rPr dirty="0" sz="1350">
                <a:solidFill>
                  <a:srgbClr val="212634"/>
                </a:solidFill>
                <a:latin typeface="Arial"/>
                <a:cs typeface="Arial"/>
              </a:rPr>
              <a:t>ess</a:t>
            </a:r>
            <a:r>
              <a:rPr dirty="0" sz="1350">
                <a:solidFill>
                  <a:srgbClr val="383F4D"/>
                </a:solidFill>
                <a:latin typeface="Arial"/>
                <a:cs typeface="Arial"/>
              </a:rPr>
              <a:t>a</a:t>
            </a:r>
            <a:r>
              <a:rPr dirty="0" sz="1350">
                <a:solidFill>
                  <a:srgbClr val="212634"/>
                </a:solidFill>
                <a:latin typeface="Arial"/>
                <a:cs typeface="Arial"/>
              </a:rPr>
              <a:t>ge</a:t>
            </a:r>
            <a:r>
              <a:rPr dirty="0" sz="1350" spc="135">
                <a:solidFill>
                  <a:srgbClr val="212634"/>
                </a:solidFill>
                <a:latin typeface="Arial"/>
                <a:cs typeface="Arial"/>
              </a:rPr>
              <a:t>  </a:t>
            </a:r>
            <a:r>
              <a:rPr dirty="0" sz="1500" spc="-10">
                <a:solidFill>
                  <a:srgbClr val="646B77"/>
                </a:solidFill>
                <a:latin typeface="Arial"/>
                <a:cs typeface="Arial"/>
              </a:rPr>
              <a:t>fi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e</a:t>
            </a:r>
            <a:r>
              <a:rPr dirty="0" sz="1500" spc="-10">
                <a:solidFill>
                  <a:srgbClr val="B5B8BD"/>
                </a:solidFill>
                <a:latin typeface="Arial"/>
                <a:cs typeface="Arial"/>
              </a:rPr>
              <a:t>l</a:t>
            </a:r>
            <a:r>
              <a:rPr dirty="0" sz="1500" spc="-10">
                <a:solidFill>
                  <a:srgbClr val="646B77"/>
                </a:solidFill>
                <a:latin typeface="Arial"/>
                <a:cs typeface="Arial"/>
              </a:rPr>
              <a:t>l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d</a:t>
            </a:r>
            <a:r>
              <a:rPr dirty="0" sz="1500" spc="-10">
                <a:solidFill>
                  <a:srgbClr val="646B77"/>
                </a:solidFill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558532" y="6751673"/>
            <a:ext cx="9065260" cy="2859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dirty="0" sz="2200" spc="-10" b="1">
                <a:solidFill>
                  <a:srgbClr val="212634"/>
                </a:solidFill>
                <a:latin typeface="Arial"/>
                <a:cs typeface="Arial"/>
              </a:rPr>
              <a:t>Downsides</a:t>
            </a:r>
            <a:endParaRPr sz="2200">
              <a:latin typeface="Arial"/>
              <a:cs typeface="Arial"/>
            </a:endParaRPr>
          </a:p>
          <a:p>
            <a:pPr marL="15875" marR="5080" indent="-3810">
              <a:lnSpc>
                <a:spcPct val="147300"/>
              </a:lnSpc>
              <a:spcBef>
                <a:spcPts val="2010"/>
              </a:spcBef>
            </a:pP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Note</a:t>
            </a:r>
            <a:r>
              <a:rPr dirty="0" sz="1500" spc="1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that</a:t>
            </a:r>
            <a:r>
              <a:rPr dirty="0" sz="1500" spc="1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us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i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ng</a:t>
            </a:r>
            <a:r>
              <a:rPr dirty="0" sz="1500" spc="140">
                <a:solidFill>
                  <a:srgbClr val="4B5262"/>
                </a:solidFill>
                <a:latin typeface="Arial"/>
                <a:cs typeface="Arial"/>
              </a:rPr>
              <a:t>  </a:t>
            </a:r>
            <a:r>
              <a:rPr dirty="0" sz="1350" spc="85">
                <a:solidFill>
                  <a:srgbClr val="383F4D"/>
                </a:solidFill>
                <a:latin typeface="Arial"/>
                <a:cs typeface="Arial"/>
              </a:rPr>
              <a:t>str</a:t>
            </a:r>
            <a:r>
              <a:rPr dirty="0" sz="1350" spc="85">
                <a:solidFill>
                  <a:srgbClr val="212634"/>
                </a:solidFill>
                <a:latin typeface="Arial"/>
                <a:cs typeface="Arial"/>
              </a:rPr>
              <a:t>e</a:t>
            </a:r>
            <a:r>
              <a:rPr dirty="0" sz="1350" spc="85">
                <a:solidFill>
                  <a:srgbClr val="383F4D"/>
                </a:solidFill>
                <a:latin typeface="Arial"/>
                <a:cs typeface="Arial"/>
              </a:rPr>
              <a:t>am=Tr</a:t>
            </a:r>
            <a:r>
              <a:rPr dirty="0" sz="1350" spc="85">
                <a:solidFill>
                  <a:srgbClr val="212634"/>
                </a:solidFill>
                <a:latin typeface="Arial"/>
                <a:cs typeface="Arial"/>
              </a:rPr>
              <a:t>ue</a:t>
            </a:r>
            <a:r>
              <a:rPr dirty="0" sz="1350" spc="135">
                <a:solidFill>
                  <a:srgbClr val="212634"/>
                </a:solidFill>
                <a:latin typeface="Arial"/>
                <a:cs typeface="Arial"/>
              </a:rPr>
              <a:t> 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i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n</a:t>
            </a:r>
            <a:r>
              <a:rPr dirty="0" sz="1500" spc="45">
                <a:solidFill>
                  <a:srgbClr val="646B7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a</a:t>
            </a:r>
            <a:r>
              <a:rPr dirty="0" sz="1500" spc="1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p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r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oduction</a:t>
            </a:r>
            <a:r>
              <a:rPr dirty="0" sz="1500" spc="-3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application</a:t>
            </a:r>
            <a:r>
              <a:rPr dirty="0" sz="1500" spc="16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makes</a:t>
            </a:r>
            <a:r>
              <a:rPr dirty="0" sz="1500" spc="3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it</a:t>
            </a:r>
            <a:r>
              <a:rPr dirty="0" sz="1500" spc="20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more</a:t>
            </a:r>
            <a:r>
              <a:rPr dirty="0" sz="1500" spc="3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diffic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u</a:t>
            </a:r>
            <a:r>
              <a:rPr dirty="0" sz="1500">
                <a:solidFill>
                  <a:srgbClr val="383F4D"/>
                </a:solidFill>
                <a:latin typeface="Arial"/>
                <a:cs typeface="Arial"/>
              </a:rPr>
              <a:t>lt</a:t>
            </a:r>
            <a:r>
              <a:rPr dirty="0" sz="1500" spc="185">
                <a:solidFill>
                  <a:srgbClr val="383F4D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4B5262"/>
                </a:solidFill>
                <a:latin typeface="Arial"/>
                <a:cs typeface="Arial"/>
              </a:rPr>
              <a:t>to</a:t>
            </a:r>
            <a:r>
              <a:rPr dirty="0" sz="1500" spc="-3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moderate</a:t>
            </a:r>
            <a:r>
              <a:rPr dirty="0" sz="1500" spc="16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the</a:t>
            </a:r>
            <a:r>
              <a:rPr dirty="0" sz="1500" spc="-10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content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of</a:t>
            </a:r>
            <a:r>
              <a:rPr dirty="0" sz="1500" spc="18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the</a:t>
            </a:r>
            <a:r>
              <a:rPr dirty="0" sz="1500" spc="6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comp</a:t>
            </a:r>
            <a:r>
              <a:rPr dirty="0" sz="1500">
                <a:solidFill>
                  <a:srgbClr val="797E8A"/>
                </a:solidFill>
                <a:latin typeface="Arial"/>
                <a:cs typeface="Arial"/>
              </a:rPr>
              <a:t>l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e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t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ions,</a:t>
            </a:r>
            <a:r>
              <a:rPr dirty="0" sz="1500" spc="-6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as</a:t>
            </a:r>
            <a:r>
              <a:rPr dirty="0" sz="1500" spc="-5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part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i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al</a:t>
            </a:r>
            <a:r>
              <a:rPr dirty="0" sz="1500" spc="-9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completions</a:t>
            </a:r>
            <a:r>
              <a:rPr dirty="0" sz="1500" spc="20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may</a:t>
            </a:r>
            <a:r>
              <a:rPr dirty="0" sz="1500" spc="12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be</a:t>
            </a:r>
            <a:r>
              <a:rPr dirty="0" sz="1500" spc="4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more</a:t>
            </a:r>
            <a:r>
              <a:rPr dirty="0" sz="1500" spc="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d</a:t>
            </a:r>
            <a:r>
              <a:rPr dirty="0" sz="1500">
                <a:solidFill>
                  <a:srgbClr val="797E8A"/>
                </a:solidFill>
                <a:latin typeface="Arial"/>
                <a:cs typeface="Arial"/>
              </a:rPr>
              <a:t>i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fficu</a:t>
            </a:r>
            <a:r>
              <a:rPr dirty="0" sz="1500">
                <a:solidFill>
                  <a:srgbClr val="797E8A"/>
                </a:solidFill>
                <a:latin typeface="Arial"/>
                <a:cs typeface="Arial"/>
              </a:rPr>
              <a:t>l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</a:t>
            </a:r>
            <a:r>
              <a:rPr dirty="0" sz="1500" spc="114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to</a:t>
            </a:r>
            <a:r>
              <a:rPr dirty="0" sz="1500" spc="10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evaluate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.</a:t>
            </a:r>
            <a:r>
              <a:rPr dirty="0" sz="1500" spc="-80">
                <a:solidFill>
                  <a:srgbClr val="646B7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h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is</a:t>
            </a:r>
            <a:r>
              <a:rPr dirty="0" sz="1500" spc="2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may</a:t>
            </a:r>
            <a:r>
              <a:rPr dirty="0" sz="1500" spc="13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have</a:t>
            </a:r>
            <a:r>
              <a:rPr dirty="0" sz="1500" spc="9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implicat</a:t>
            </a:r>
            <a:r>
              <a:rPr dirty="0" sz="1500" spc="-10">
                <a:solidFill>
                  <a:srgbClr val="646B77"/>
                </a:solidFill>
                <a:latin typeface="Arial"/>
                <a:cs typeface="Arial"/>
              </a:rPr>
              <a:t>i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o</a:t>
            </a:r>
            <a:r>
              <a:rPr dirty="0" sz="1500" spc="-10">
                <a:solidFill>
                  <a:srgbClr val="646B77"/>
                </a:solidFill>
                <a:latin typeface="Arial"/>
                <a:cs typeface="Arial"/>
              </a:rPr>
              <a:t>n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s</a:t>
            </a:r>
            <a:r>
              <a:rPr dirty="0" sz="1500" spc="50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for</a:t>
            </a:r>
            <a:r>
              <a:rPr dirty="0" sz="1500" spc="-6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u="heavy" sz="1500" spc="-95">
                <a:solidFill>
                  <a:srgbClr val="212634"/>
                </a:solidFill>
                <a:uFill>
                  <a:solidFill>
                    <a:srgbClr val="4B5262"/>
                  </a:solidFill>
                </a:uFill>
                <a:latin typeface="Arial"/>
                <a:cs typeface="Arial"/>
              </a:rPr>
              <a:t>ilP-</a:t>
            </a:r>
            <a:r>
              <a:rPr dirty="0" u="heavy" sz="1500" spc="-125">
                <a:solidFill>
                  <a:srgbClr val="212634"/>
                </a:solidFill>
                <a:uFill>
                  <a:solidFill>
                    <a:srgbClr val="4B5262"/>
                  </a:solidFill>
                </a:uFill>
                <a:latin typeface="Arial"/>
                <a:cs typeface="Arial"/>
              </a:rPr>
              <a:t>P-</a:t>
            </a:r>
            <a:r>
              <a:rPr dirty="0" u="heavy" sz="1500" spc="-105">
                <a:solidFill>
                  <a:srgbClr val="212634"/>
                </a:solidFill>
                <a:uFill>
                  <a:solidFill>
                    <a:srgbClr val="4B5262"/>
                  </a:solidFill>
                </a:uFill>
                <a:latin typeface="Arial"/>
                <a:cs typeface="Arial"/>
              </a:rPr>
              <a:t>roved</a:t>
            </a:r>
            <a:r>
              <a:rPr dirty="0" u="heavy" sz="1500" spc="105">
                <a:solidFill>
                  <a:srgbClr val="212634"/>
                </a:solidFill>
                <a:uFill>
                  <a:solidFill>
                    <a:srgbClr val="4B5262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 spc="-10">
                <a:solidFill>
                  <a:srgbClr val="212634"/>
                </a:solidFill>
                <a:uFill>
                  <a:solidFill>
                    <a:srgbClr val="4B5262"/>
                  </a:solidFill>
                </a:uFill>
                <a:latin typeface="Arial"/>
                <a:cs typeface="Arial"/>
              </a:rPr>
              <a:t>usagg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500">
              <a:latin typeface="Arial"/>
              <a:cs typeface="Arial"/>
            </a:endParaRPr>
          </a:p>
          <a:p>
            <a:pPr algn="just" marL="14604" marR="9525" indent="3175">
              <a:lnSpc>
                <a:spcPct val="143900"/>
              </a:lnSpc>
            </a:pP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Anothe</a:t>
            </a:r>
            <a:r>
              <a:rPr dirty="0" sz="1500">
                <a:solidFill>
                  <a:srgbClr val="797E8A"/>
                </a:solidFill>
                <a:latin typeface="Arial"/>
                <a:cs typeface="Arial"/>
              </a:rPr>
              <a:t>r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small</a:t>
            </a:r>
            <a:r>
              <a:rPr dirty="0" sz="1500" spc="7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drawback</a:t>
            </a:r>
            <a:r>
              <a:rPr dirty="0" sz="1500" spc="8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of</a:t>
            </a:r>
            <a:r>
              <a:rPr dirty="0" sz="1500" spc="8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stream</a:t>
            </a:r>
            <a:r>
              <a:rPr dirty="0" sz="1500">
                <a:solidFill>
                  <a:srgbClr val="797E8A"/>
                </a:solidFill>
                <a:latin typeface="Arial"/>
                <a:cs typeface="Arial"/>
              </a:rPr>
              <a:t>i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ng</a:t>
            </a:r>
            <a:r>
              <a:rPr dirty="0" sz="1500" spc="-1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r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esponses</a:t>
            </a:r>
            <a:r>
              <a:rPr dirty="0" sz="1500" spc="7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is</a:t>
            </a:r>
            <a:r>
              <a:rPr dirty="0" sz="1500" spc="-9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that</a:t>
            </a:r>
            <a:r>
              <a:rPr dirty="0" sz="1500" spc="4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the</a:t>
            </a:r>
            <a:r>
              <a:rPr dirty="0" sz="1500" spc="1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response</a:t>
            </a:r>
            <a:r>
              <a:rPr dirty="0" sz="1500" spc="7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97E8A"/>
                </a:solidFill>
                <a:latin typeface="Arial"/>
                <a:cs typeface="Arial"/>
              </a:rPr>
              <a:t>n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o</a:t>
            </a:r>
            <a:r>
              <a:rPr dirty="0" sz="1500" spc="7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longe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r</a:t>
            </a:r>
            <a:r>
              <a:rPr dirty="0" sz="1500" spc="-10">
                <a:solidFill>
                  <a:srgbClr val="646B7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83F4D"/>
                </a:solidFill>
                <a:latin typeface="Arial"/>
                <a:cs typeface="Arial"/>
              </a:rPr>
              <a:t>i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n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cludes</a:t>
            </a:r>
            <a:r>
              <a:rPr dirty="0" sz="1500" spc="8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the</a:t>
            </a:r>
            <a:r>
              <a:rPr dirty="0" sz="1500" spc="80">
                <a:solidFill>
                  <a:srgbClr val="4B5262"/>
                </a:solidFill>
                <a:latin typeface="Arial"/>
                <a:cs typeface="Arial"/>
              </a:rPr>
              <a:t>  </a:t>
            </a:r>
            <a:r>
              <a:rPr dirty="0" sz="1350" spc="55">
                <a:solidFill>
                  <a:srgbClr val="383F4D"/>
                </a:solidFill>
                <a:latin typeface="Arial"/>
                <a:cs typeface="Arial"/>
              </a:rPr>
              <a:t>us</a:t>
            </a:r>
            <a:r>
              <a:rPr dirty="0" sz="1350" spc="55">
                <a:solidFill>
                  <a:srgbClr val="212634"/>
                </a:solidFill>
                <a:latin typeface="Arial"/>
                <a:cs typeface="Arial"/>
              </a:rPr>
              <a:t>age</a:t>
            </a:r>
            <a:r>
              <a:rPr dirty="0" sz="1350" spc="105">
                <a:solidFill>
                  <a:srgbClr val="212634"/>
                </a:solidFill>
                <a:latin typeface="Arial"/>
                <a:cs typeface="Arial"/>
              </a:rPr>
              <a:t>  </a:t>
            </a:r>
            <a:r>
              <a:rPr dirty="0" sz="1500" spc="-10">
                <a:solidFill>
                  <a:srgbClr val="646B77"/>
                </a:solidFill>
                <a:latin typeface="Arial"/>
                <a:cs typeface="Arial"/>
              </a:rPr>
              <a:t>f</a:t>
            </a:r>
            <a:r>
              <a:rPr dirty="0" sz="1500" spc="-10">
                <a:solidFill>
                  <a:srgbClr val="4B5262"/>
                </a:solidFill>
                <a:latin typeface="Arial"/>
                <a:cs typeface="Arial"/>
              </a:rPr>
              <a:t>ie</a:t>
            </a:r>
            <a:r>
              <a:rPr dirty="0" sz="1500" spc="-10">
                <a:solidFill>
                  <a:srgbClr val="797E8A"/>
                </a:solidFill>
                <a:latin typeface="Arial"/>
                <a:cs typeface="Arial"/>
              </a:rPr>
              <a:t>ld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to</a:t>
            </a:r>
            <a:r>
              <a:rPr dirty="0" sz="1500" spc="2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te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ll</a:t>
            </a:r>
            <a:r>
              <a:rPr dirty="0" sz="1500" spc="-60">
                <a:solidFill>
                  <a:srgbClr val="646B7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you</a:t>
            </a:r>
            <a:r>
              <a:rPr dirty="0" sz="1500" spc="-5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how</a:t>
            </a:r>
            <a:r>
              <a:rPr dirty="0" sz="1500" spc="-1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many</a:t>
            </a:r>
            <a:r>
              <a:rPr dirty="0" sz="1500" spc="5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tokens</a:t>
            </a:r>
            <a:r>
              <a:rPr dirty="0" sz="1500" spc="1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we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r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e</a:t>
            </a:r>
            <a:r>
              <a:rPr dirty="0" sz="1500" spc="-7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consumed.</a:t>
            </a:r>
            <a:r>
              <a:rPr dirty="0" sz="1500" spc="13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After</a:t>
            </a:r>
            <a:r>
              <a:rPr dirty="0" sz="1500" spc="-7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receivi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n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g</a:t>
            </a:r>
            <a:r>
              <a:rPr dirty="0" sz="1500" spc="5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and</a:t>
            </a:r>
            <a:r>
              <a:rPr dirty="0" sz="1500" spc="-4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combining</a:t>
            </a:r>
            <a:r>
              <a:rPr dirty="0" sz="1500" spc="3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 spc="-95">
                <a:solidFill>
                  <a:srgbClr val="4B5262"/>
                </a:solidFill>
                <a:latin typeface="Arial"/>
                <a:cs typeface="Arial"/>
              </a:rPr>
              <a:t>a</a:t>
            </a:r>
            <a:r>
              <a:rPr dirty="0" sz="1500" spc="-95">
                <a:latin typeface="Arial"/>
                <a:cs typeface="Arial"/>
              </a:rPr>
              <a:t>l</a:t>
            </a:r>
            <a:r>
              <a:rPr dirty="0" sz="1500" spc="-95">
                <a:solidFill>
                  <a:srgbClr val="646B77"/>
                </a:solidFill>
                <a:latin typeface="Arial"/>
                <a:cs typeface="Arial"/>
              </a:rPr>
              <a:t>l</a:t>
            </a:r>
            <a:r>
              <a:rPr dirty="0" sz="1500" spc="-95">
                <a:solidFill>
                  <a:srgbClr val="383F4D"/>
                </a:solidFill>
                <a:latin typeface="Arial"/>
                <a:cs typeface="Arial"/>
              </a:rPr>
              <a:t>l</a:t>
            </a:r>
            <a:r>
              <a:rPr dirty="0" sz="1500" spc="-10">
                <a:solidFill>
                  <a:srgbClr val="383F4D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of</a:t>
            </a:r>
            <a:r>
              <a:rPr dirty="0" sz="1500" spc="260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the</a:t>
            </a:r>
            <a:r>
              <a:rPr dirty="0" sz="1500" spc="459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responses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,</a:t>
            </a:r>
            <a:r>
              <a:rPr dirty="0" sz="1500" spc="10">
                <a:solidFill>
                  <a:srgbClr val="646B7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yo</a:t>
            </a:r>
            <a:r>
              <a:rPr dirty="0" sz="1500">
                <a:solidFill>
                  <a:srgbClr val="646B77"/>
                </a:solidFill>
                <a:latin typeface="Arial"/>
                <a:cs typeface="Arial"/>
              </a:rPr>
              <a:t>u</a:t>
            </a:r>
            <a:r>
              <a:rPr dirty="0" sz="1500" spc="-75">
                <a:solidFill>
                  <a:srgbClr val="646B77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4B5262"/>
                </a:solidFill>
                <a:latin typeface="Arial"/>
                <a:cs typeface="Arial"/>
              </a:rPr>
              <a:t>can </a:t>
            </a:r>
            <a:r>
              <a:rPr dirty="0" sz="1500" spc="-20">
                <a:solidFill>
                  <a:srgbClr val="4B5262"/>
                </a:solidFill>
                <a:latin typeface="Arial"/>
                <a:cs typeface="Arial"/>
              </a:rPr>
              <a:t>calcu</a:t>
            </a:r>
            <a:r>
              <a:rPr dirty="0" sz="1500" spc="-20">
                <a:solidFill>
                  <a:srgbClr val="B5B8BD"/>
                </a:solidFill>
                <a:latin typeface="Arial"/>
                <a:cs typeface="Arial"/>
              </a:rPr>
              <a:t>i</a:t>
            </a:r>
            <a:r>
              <a:rPr dirty="0" sz="1500" spc="-20">
                <a:solidFill>
                  <a:srgbClr val="383F4D"/>
                </a:solidFill>
                <a:latin typeface="Arial"/>
                <a:cs typeface="Arial"/>
              </a:rPr>
              <a:t>late</a:t>
            </a:r>
            <a:r>
              <a:rPr dirty="0" sz="1500" spc="-5">
                <a:solidFill>
                  <a:srgbClr val="383F4D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this</a:t>
            </a:r>
            <a:r>
              <a:rPr dirty="0" sz="1500" spc="-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yourself</a:t>
            </a:r>
            <a:r>
              <a:rPr dirty="0" sz="1500" spc="105">
                <a:solidFill>
                  <a:srgbClr val="4B52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B5262"/>
                </a:solidFill>
                <a:latin typeface="Arial"/>
                <a:cs typeface="Arial"/>
              </a:rPr>
              <a:t>using</a:t>
            </a:r>
            <a:r>
              <a:rPr dirty="0" sz="1500" spc="85">
                <a:solidFill>
                  <a:srgbClr val="4B5262"/>
                </a:solidFill>
                <a:latin typeface="Arial"/>
                <a:cs typeface="Arial"/>
              </a:rPr>
              <a:t>  </a:t>
            </a:r>
            <a:r>
              <a:rPr dirty="0" u="heavy" sz="1550" spc="145">
                <a:solidFill>
                  <a:srgbClr val="383F4D"/>
                </a:solidFill>
                <a:uFill>
                  <a:solidFill>
                    <a:srgbClr val="383F4D"/>
                  </a:solidFill>
                </a:uFill>
                <a:latin typeface="Times New Roman"/>
                <a:cs typeface="Times New Roman"/>
              </a:rPr>
              <a:t>ti</a:t>
            </a:r>
            <a:r>
              <a:rPr dirty="0" u="heavy" sz="1550" spc="145">
                <a:solidFill>
                  <a:srgbClr val="212634"/>
                </a:solidFill>
                <a:uFill>
                  <a:solidFill>
                    <a:srgbClr val="383F4D"/>
                  </a:solidFill>
                </a:uFill>
                <a:latin typeface="Times New Roman"/>
                <a:cs typeface="Times New Roman"/>
              </a:rPr>
              <a:t>k</a:t>
            </a:r>
            <a:r>
              <a:rPr dirty="0" u="heavy" sz="1550" spc="145">
                <a:solidFill>
                  <a:srgbClr val="4B5262"/>
                </a:solidFill>
                <a:uFill>
                  <a:solidFill>
                    <a:srgbClr val="383F4D"/>
                  </a:solidFill>
                </a:uFill>
                <a:latin typeface="Times New Roman"/>
                <a:cs typeface="Times New Roman"/>
              </a:rPr>
              <a:t>t</a:t>
            </a:r>
            <a:r>
              <a:rPr dirty="0" u="heavy" sz="1550" spc="145">
                <a:solidFill>
                  <a:srgbClr val="212634"/>
                </a:solidFill>
                <a:uFill>
                  <a:solidFill>
                    <a:srgbClr val="383F4D"/>
                  </a:solidFill>
                </a:uFill>
                <a:latin typeface="Times New Roman"/>
                <a:cs typeface="Times New Roman"/>
              </a:rPr>
              <a:t>o</a:t>
            </a:r>
            <a:r>
              <a:rPr dirty="0" u="heavy" sz="1550" spc="145">
                <a:solidFill>
                  <a:srgbClr val="383F4D"/>
                </a:solidFill>
                <a:uFill>
                  <a:solidFill>
                    <a:srgbClr val="383F4D"/>
                  </a:solidFill>
                </a:uFill>
                <a:latin typeface="Times New Roman"/>
                <a:cs typeface="Times New Roman"/>
              </a:rPr>
              <a:t>k</a:t>
            </a:r>
            <a:r>
              <a:rPr dirty="0" u="heavy" sz="1550" spc="145">
                <a:solidFill>
                  <a:srgbClr val="212634"/>
                </a:solidFill>
                <a:uFill>
                  <a:solidFill>
                    <a:srgbClr val="383F4D"/>
                  </a:solidFill>
                </a:uFill>
                <a:latin typeface="Times New Roman"/>
                <a:cs typeface="Times New Roman"/>
              </a:rPr>
              <a:t>e</a:t>
            </a:r>
            <a:r>
              <a:rPr dirty="0" u="heavy" sz="1550" spc="145">
                <a:solidFill>
                  <a:srgbClr val="383F4D"/>
                </a:solidFill>
                <a:uFill>
                  <a:solidFill>
                    <a:srgbClr val="383F4D"/>
                  </a:solidFill>
                </a:uFill>
                <a:latin typeface="Times New Roman"/>
                <a:cs typeface="Times New Roman"/>
              </a:rPr>
              <a:t>n</a:t>
            </a:r>
            <a:r>
              <a:rPr dirty="0" sz="1550" spc="85">
                <a:solidFill>
                  <a:srgbClr val="383F4D"/>
                </a:solidFill>
                <a:latin typeface="Times New Roman"/>
                <a:cs typeface="Times New Roman"/>
              </a:rPr>
              <a:t> </a:t>
            </a:r>
            <a:r>
              <a:rPr dirty="0" sz="1550" spc="35">
                <a:solidFill>
                  <a:srgbClr val="4B5262"/>
                </a:solidFill>
                <a:latin typeface="Times New Roman"/>
                <a:cs typeface="Times New Roman"/>
              </a:rPr>
              <a:t>.</a:t>
            </a:r>
            <a:endParaRPr sz="1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1556448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645"/>
              <a:t>Six</a:t>
            </a:r>
            <a:r>
              <a:rPr dirty="0" sz="6000" spc="-395"/>
              <a:t> </a:t>
            </a:r>
            <a:r>
              <a:rPr dirty="0" sz="6000" spc="-465"/>
              <a:t>Best</a:t>
            </a:r>
            <a:r>
              <a:rPr dirty="0" sz="6000" spc="-385"/>
              <a:t> </a:t>
            </a:r>
            <a:r>
              <a:rPr dirty="0" sz="6000" spc="-445"/>
              <a:t>Practices</a:t>
            </a:r>
            <a:r>
              <a:rPr dirty="0" sz="6000" spc="-390"/>
              <a:t> </a:t>
            </a:r>
            <a:r>
              <a:rPr dirty="0" sz="6000" spc="-240"/>
              <a:t>for</a:t>
            </a:r>
            <a:r>
              <a:rPr dirty="0" sz="6000" spc="-390"/>
              <a:t> </a:t>
            </a:r>
            <a:r>
              <a:rPr dirty="0" sz="6000" spc="-385"/>
              <a:t>Prompt </a:t>
            </a:r>
            <a:r>
              <a:rPr dirty="0" sz="6000" spc="-370"/>
              <a:t>Engineering</a:t>
            </a:r>
            <a:endParaRPr sz="6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15"/>
              <a:t>Six</a:t>
            </a:r>
            <a:r>
              <a:rPr dirty="0" spc="-315"/>
              <a:t> </a:t>
            </a:r>
            <a:r>
              <a:rPr dirty="0" spc="-380"/>
              <a:t>Best</a:t>
            </a:r>
            <a:r>
              <a:rPr dirty="0" spc="-315"/>
              <a:t> </a:t>
            </a:r>
            <a:r>
              <a:rPr dirty="0" spc="-360"/>
              <a:t>Practices</a:t>
            </a:r>
            <a:r>
              <a:rPr dirty="0" spc="-320"/>
              <a:t> </a:t>
            </a:r>
            <a:r>
              <a:rPr dirty="0" spc="-190"/>
              <a:t>for</a:t>
            </a:r>
            <a:r>
              <a:rPr dirty="0" spc="-310"/>
              <a:t> </a:t>
            </a:r>
            <a:r>
              <a:rPr dirty="0" spc="-305"/>
              <a:t>Prompt</a:t>
            </a:r>
            <a:r>
              <a:rPr dirty="0" spc="-315"/>
              <a:t> </a:t>
            </a:r>
            <a:r>
              <a:rPr dirty="0" spc="-305"/>
              <a:t>Engineering</a:t>
            </a:r>
          </a:p>
        </p:txBody>
      </p:sp>
      <p:sp>
        <p:nvSpPr>
          <p:cNvPr id="6" name="object 6" descr=""/>
          <p:cNvSpPr/>
          <p:nvPr/>
        </p:nvSpPr>
        <p:spPr>
          <a:xfrm>
            <a:off x="917189" y="3369276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5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5"/>
                </a:lnTo>
                <a:lnTo>
                  <a:pt x="9811" y="2392562"/>
                </a:lnTo>
                <a:lnTo>
                  <a:pt x="36567" y="2432247"/>
                </a:lnTo>
                <a:lnTo>
                  <a:pt x="76252" y="2459003"/>
                </a:lnTo>
                <a:lnTo>
                  <a:pt x="124849" y="2468815"/>
                </a:lnTo>
                <a:lnTo>
                  <a:pt x="4940925" y="2468815"/>
                </a:lnTo>
                <a:lnTo>
                  <a:pt x="4989523" y="2459003"/>
                </a:lnTo>
                <a:lnTo>
                  <a:pt x="5029208" y="2432247"/>
                </a:lnTo>
                <a:lnTo>
                  <a:pt x="5055964" y="2392562"/>
                </a:lnTo>
                <a:lnTo>
                  <a:pt x="5065775" y="2343965"/>
                </a:lnTo>
                <a:lnTo>
                  <a:pt x="5065775" y="124849"/>
                </a:lnTo>
                <a:lnTo>
                  <a:pt x="5055964" y="76252"/>
                </a:lnTo>
                <a:lnTo>
                  <a:pt x="5029208" y="36567"/>
                </a:lnTo>
                <a:lnTo>
                  <a:pt x="4989523" y="9811"/>
                </a:lnTo>
                <a:lnTo>
                  <a:pt x="4940925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184045" y="4028947"/>
            <a:ext cx="2617470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120650">
              <a:lnSpc>
                <a:spcPts val="4300"/>
              </a:lnSpc>
              <a:spcBef>
                <a:spcPts val="215"/>
              </a:spcBef>
            </a:pPr>
            <a:r>
              <a:rPr dirty="0" sz="3600" spc="-265">
                <a:solidFill>
                  <a:srgbClr val="FFFFFF"/>
                </a:solidFill>
                <a:latin typeface="Arial Black"/>
                <a:cs typeface="Arial Black"/>
              </a:rPr>
              <a:t>Write</a:t>
            </a:r>
            <a:r>
              <a:rPr dirty="0" sz="3600" spc="-2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30">
                <a:solidFill>
                  <a:srgbClr val="FFFFFF"/>
                </a:solidFill>
                <a:latin typeface="Arial Black"/>
                <a:cs typeface="Arial Black"/>
              </a:rPr>
              <a:t>clear </a:t>
            </a:r>
            <a:r>
              <a:rPr dirty="0" sz="3600" spc="-290">
                <a:solidFill>
                  <a:srgbClr val="FFFFFF"/>
                </a:solidFill>
                <a:latin typeface="Arial Black"/>
                <a:cs typeface="Arial Black"/>
              </a:rPr>
              <a:t>instructions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611111" y="3369276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6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5"/>
                </a:lnTo>
                <a:lnTo>
                  <a:pt x="9811" y="2392562"/>
                </a:lnTo>
                <a:lnTo>
                  <a:pt x="36567" y="2432247"/>
                </a:lnTo>
                <a:lnTo>
                  <a:pt x="76252" y="2459003"/>
                </a:lnTo>
                <a:lnTo>
                  <a:pt x="124849" y="2468815"/>
                </a:lnTo>
                <a:lnTo>
                  <a:pt x="4940926" y="2468815"/>
                </a:lnTo>
                <a:lnTo>
                  <a:pt x="4989523" y="2459003"/>
                </a:lnTo>
                <a:lnTo>
                  <a:pt x="5029208" y="2432247"/>
                </a:lnTo>
                <a:lnTo>
                  <a:pt x="5055964" y="2392562"/>
                </a:lnTo>
                <a:lnTo>
                  <a:pt x="5065776" y="2343965"/>
                </a:lnTo>
                <a:lnTo>
                  <a:pt x="5065776" y="124849"/>
                </a:lnTo>
                <a:lnTo>
                  <a:pt x="5055964" y="76252"/>
                </a:lnTo>
                <a:lnTo>
                  <a:pt x="5029208" y="36567"/>
                </a:lnTo>
                <a:lnTo>
                  <a:pt x="4989523" y="9811"/>
                </a:lnTo>
                <a:lnTo>
                  <a:pt x="4940926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7618760" y="4028947"/>
            <a:ext cx="313626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732790">
              <a:lnSpc>
                <a:spcPts val="4300"/>
              </a:lnSpc>
              <a:spcBef>
                <a:spcPts val="215"/>
              </a:spcBef>
            </a:pPr>
            <a:r>
              <a:rPr dirty="0" sz="3600" spc="-280">
                <a:solidFill>
                  <a:srgbClr val="FFFFFF"/>
                </a:solidFill>
                <a:latin typeface="Arial Black"/>
                <a:cs typeface="Arial Black"/>
              </a:rPr>
              <a:t>Provide </a:t>
            </a:r>
            <a:r>
              <a:rPr dirty="0" sz="3600" spc="-270">
                <a:solidFill>
                  <a:srgbClr val="FFFFFF"/>
                </a:solidFill>
                <a:latin typeface="Arial Black"/>
                <a:cs typeface="Arial Black"/>
              </a:rPr>
              <a:t>reference</a:t>
            </a:r>
            <a:r>
              <a:rPr dirty="0" sz="3600" spc="-2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25">
                <a:solidFill>
                  <a:srgbClr val="FFFFFF"/>
                </a:solidFill>
                <a:latin typeface="Arial Black"/>
                <a:cs typeface="Arial Black"/>
              </a:rPr>
              <a:t>text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2305034" y="3369276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9" y="0"/>
                </a:moveTo>
                <a:lnTo>
                  <a:pt x="124848" y="0"/>
                </a:lnTo>
                <a:lnTo>
                  <a:pt x="76251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5"/>
                </a:lnTo>
                <a:lnTo>
                  <a:pt x="9811" y="2392562"/>
                </a:lnTo>
                <a:lnTo>
                  <a:pt x="36567" y="2432247"/>
                </a:lnTo>
                <a:lnTo>
                  <a:pt x="76251" y="2459003"/>
                </a:lnTo>
                <a:lnTo>
                  <a:pt x="124848" y="2468815"/>
                </a:lnTo>
                <a:lnTo>
                  <a:pt x="4940929" y="2468815"/>
                </a:lnTo>
                <a:lnTo>
                  <a:pt x="4989523" y="2459003"/>
                </a:lnTo>
                <a:lnTo>
                  <a:pt x="5029206" y="2432247"/>
                </a:lnTo>
                <a:lnTo>
                  <a:pt x="5055960" y="2392562"/>
                </a:lnTo>
                <a:lnTo>
                  <a:pt x="5065770" y="2343965"/>
                </a:lnTo>
                <a:lnTo>
                  <a:pt x="5065770" y="124849"/>
                </a:lnTo>
                <a:lnTo>
                  <a:pt x="5055960" y="76252"/>
                </a:lnTo>
                <a:lnTo>
                  <a:pt x="5029206" y="36567"/>
                </a:lnTo>
                <a:lnTo>
                  <a:pt x="4989523" y="9811"/>
                </a:lnTo>
                <a:lnTo>
                  <a:pt x="4940929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2789954" y="4028947"/>
            <a:ext cx="419036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204470" marR="5080" indent="-192405">
              <a:lnSpc>
                <a:spcPts val="4300"/>
              </a:lnSpc>
              <a:spcBef>
                <a:spcPts val="215"/>
              </a:spcBef>
            </a:pPr>
            <a:r>
              <a:rPr dirty="0" sz="3600" spc="-280">
                <a:solidFill>
                  <a:srgbClr val="FFFFFF"/>
                </a:solidFill>
                <a:latin typeface="Arial Black"/>
                <a:cs typeface="Arial Black"/>
              </a:rPr>
              <a:t>Split</a:t>
            </a:r>
            <a:r>
              <a:rPr dirty="0" sz="36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45">
                <a:solidFill>
                  <a:srgbClr val="FFFFFF"/>
                </a:solidFill>
                <a:latin typeface="Arial Black"/>
                <a:cs typeface="Arial Black"/>
              </a:rPr>
              <a:t>complex</a:t>
            </a:r>
            <a:r>
              <a:rPr dirty="0" sz="36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450">
                <a:solidFill>
                  <a:srgbClr val="FFFFFF"/>
                </a:solidFill>
                <a:latin typeface="Arial Black"/>
                <a:cs typeface="Arial Black"/>
              </a:rPr>
              <a:t>tasks </a:t>
            </a:r>
            <a:r>
              <a:rPr dirty="0" sz="3600" spc="-240">
                <a:solidFill>
                  <a:srgbClr val="FFFFFF"/>
                </a:solidFill>
                <a:latin typeface="Arial Black"/>
                <a:cs typeface="Arial Black"/>
              </a:rPr>
              <a:t>into</a:t>
            </a:r>
            <a:r>
              <a:rPr dirty="0" sz="3600" spc="-2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20">
                <a:solidFill>
                  <a:srgbClr val="FFFFFF"/>
                </a:solidFill>
                <a:latin typeface="Arial Black"/>
                <a:cs typeface="Arial Black"/>
              </a:rPr>
              <a:t>simpler</a:t>
            </a:r>
            <a:r>
              <a:rPr dirty="0" sz="3600" spc="-2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450">
                <a:solidFill>
                  <a:srgbClr val="FFFFFF"/>
                </a:solidFill>
                <a:latin typeface="Arial Black"/>
                <a:cs typeface="Arial Black"/>
              </a:rPr>
              <a:t>tasks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917189" y="6507609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5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6"/>
                </a:lnTo>
                <a:lnTo>
                  <a:pt x="9811" y="2392563"/>
                </a:lnTo>
                <a:lnTo>
                  <a:pt x="36567" y="2432247"/>
                </a:lnTo>
                <a:lnTo>
                  <a:pt x="76252" y="2459004"/>
                </a:lnTo>
                <a:lnTo>
                  <a:pt x="124849" y="2468815"/>
                </a:lnTo>
                <a:lnTo>
                  <a:pt x="4940925" y="2468815"/>
                </a:lnTo>
                <a:lnTo>
                  <a:pt x="4989523" y="2459004"/>
                </a:lnTo>
                <a:lnTo>
                  <a:pt x="5029208" y="2432247"/>
                </a:lnTo>
                <a:lnTo>
                  <a:pt x="5055964" y="2392563"/>
                </a:lnTo>
                <a:lnTo>
                  <a:pt x="5065775" y="2343966"/>
                </a:lnTo>
                <a:lnTo>
                  <a:pt x="5065775" y="124849"/>
                </a:lnTo>
                <a:lnTo>
                  <a:pt x="5055964" y="76252"/>
                </a:lnTo>
                <a:lnTo>
                  <a:pt x="5029208" y="36567"/>
                </a:lnTo>
                <a:lnTo>
                  <a:pt x="4989523" y="9811"/>
                </a:lnTo>
                <a:lnTo>
                  <a:pt x="4940925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910551" y="7168388"/>
            <a:ext cx="316293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555625">
              <a:lnSpc>
                <a:spcPts val="4300"/>
              </a:lnSpc>
              <a:spcBef>
                <a:spcPts val="215"/>
              </a:spcBef>
            </a:pPr>
            <a:r>
              <a:rPr dirty="0" sz="3600" spc="-260">
                <a:solidFill>
                  <a:srgbClr val="FFFFFF"/>
                </a:solidFill>
                <a:latin typeface="Arial Black"/>
                <a:cs typeface="Arial Black"/>
              </a:rPr>
              <a:t>Give</a:t>
            </a:r>
            <a:r>
              <a:rPr dirty="0" sz="3600" spc="-2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60">
                <a:solidFill>
                  <a:srgbClr val="FFFFFF"/>
                </a:solidFill>
                <a:latin typeface="Arial Black"/>
                <a:cs typeface="Arial Black"/>
              </a:rPr>
              <a:t>GPT </a:t>
            </a:r>
            <a:r>
              <a:rPr dirty="0" sz="3600" spc="-315">
                <a:solidFill>
                  <a:srgbClr val="FFFFFF"/>
                </a:solidFill>
                <a:latin typeface="Arial Black"/>
                <a:cs typeface="Arial Black"/>
              </a:rPr>
              <a:t>time</a:t>
            </a:r>
            <a:r>
              <a:rPr dirty="0" sz="3600" spc="-2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23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600" spc="-2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05">
                <a:solidFill>
                  <a:srgbClr val="FFFFFF"/>
                </a:solidFill>
                <a:latin typeface="Arial Black"/>
                <a:cs typeface="Arial Black"/>
              </a:rPr>
              <a:t>"think"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6611111" y="6507609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6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6"/>
                </a:lnTo>
                <a:lnTo>
                  <a:pt x="9811" y="2392563"/>
                </a:lnTo>
                <a:lnTo>
                  <a:pt x="36567" y="2432247"/>
                </a:lnTo>
                <a:lnTo>
                  <a:pt x="76252" y="2459004"/>
                </a:lnTo>
                <a:lnTo>
                  <a:pt x="124849" y="2468815"/>
                </a:lnTo>
                <a:lnTo>
                  <a:pt x="4940926" y="2468815"/>
                </a:lnTo>
                <a:lnTo>
                  <a:pt x="4989523" y="2459004"/>
                </a:lnTo>
                <a:lnTo>
                  <a:pt x="5029208" y="2432247"/>
                </a:lnTo>
                <a:lnTo>
                  <a:pt x="5055964" y="2392563"/>
                </a:lnTo>
                <a:lnTo>
                  <a:pt x="5065776" y="2343966"/>
                </a:lnTo>
                <a:lnTo>
                  <a:pt x="5065776" y="124849"/>
                </a:lnTo>
                <a:lnTo>
                  <a:pt x="5055964" y="76252"/>
                </a:lnTo>
                <a:lnTo>
                  <a:pt x="5029208" y="36567"/>
                </a:lnTo>
                <a:lnTo>
                  <a:pt x="4989523" y="9811"/>
                </a:lnTo>
                <a:lnTo>
                  <a:pt x="4940926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7821962" y="7168388"/>
            <a:ext cx="2738120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830580" marR="5080" indent="-818515">
              <a:lnSpc>
                <a:spcPts val="4300"/>
              </a:lnSpc>
              <a:spcBef>
                <a:spcPts val="215"/>
              </a:spcBef>
            </a:pPr>
            <a:r>
              <a:rPr dirty="0" sz="3600" spc="-405">
                <a:solidFill>
                  <a:srgbClr val="FFFFFF"/>
                </a:solidFill>
                <a:latin typeface="Arial Black"/>
                <a:cs typeface="Arial Black"/>
              </a:rPr>
              <a:t>Use</a:t>
            </a:r>
            <a:r>
              <a:rPr dirty="0" sz="3600" spc="-2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25">
                <a:solidFill>
                  <a:srgbClr val="FFFFFF"/>
                </a:solidFill>
                <a:latin typeface="Arial Black"/>
                <a:cs typeface="Arial Black"/>
              </a:rPr>
              <a:t>external </a:t>
            </a:r>
            <a:r>
              <a:rPr dirty="0" sz="3600" spc="-305">
                <a:solidFill>
                  <a:srgbClr val="FFFFFF"/>
                </a:solidFill>
                <a:latin typeface="Arial Black"/>
                <a:cs typeface="Arial Black"/>
              </a:rPr>
              <a:t>tools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12305034" y="6507609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9" y="0"/>
                </a:moveTo>
                <a:lnTo>
                  <a:pt x="124848" y="0"/>
                </a:lnTo>
                <a:lnTo>
                  <a:pt x="76251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6"/>
                </a:lnTo>
                <a:lnTo>
                  <a:pt x="9811" y="2392563"/>
                </a:lnTo>
                <a:lnTo>
                  <a:pt x="36567" y="2432247"/>
                </a:lnTo>
                <a:lnTo>
                  <a:pt x="76251" y="2459004"/>
                </a:lnTo>
                <a:lnTo>
                  <a:pt x="124848" y="2468815"/>
                </a:lnTo>
                <a:lnTo>
                  <a:pt x="4940929" y="2468815"/>
                </a:lnTo>
                <a:lnTo>
                  <a:pt x="4989523" y="2459004"/>
                </a:lnTo>
                <a:lnTo>
                  <a:pt x="5029206" y="2432247"/>
                </a:lnTo>
                <a:lnTo>
                  <a:pt x="5055960" y="2392563"/>
                </a:lnTo>
                <a:lnTo>
                  <a:pt x="5065770" y="2343966"/>
                </a:lnTo>
                <a:lnTo>
                  <a:pt x="5065770" y="124849"/>
                </a:lnTo>
                <a:lnTo>
                  <a:pt x="5055960" y="76252"/>
                </a:lnTo>
                <a:lnTo>
                  <a:pt x="5029206" y="36567"/>
                </a:lnTo>
                <a:lnTo>
                  <a:pt x="4989523" y="9811"/>
                </a:lnTo>
                <a:lnTo>
                  <a:pt x="4940929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3327316" y="7168388"/>
            <a:ext cx="310705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105410">
              <a:lnSpc>
                <a:spcPts val="4300"/>
              </a:lnSpc>
              <a:spcBef>
                <a:spcPts val="215"/>
              </a:spcBef>
            </a:pPr>
            <a:r>
              <a:rPr dirty="0" sz="3600" spc="-409">
                <a:solidFill>
                  <a:srgbClr val="FFFFFF"/>
                </a:solidFill>
                <a:latin typeface="Arial Black"/>
                <a:cs typeface="Arial Black"/>
              </a:rPr>
              <a:t>Test</a:t>
            </a:r>
            <a:r>
              <a:rPr dirty="0" sz="3600" spc="-25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30">
                <a:solidFill>
                  <a:srgbClr val="FFFFFF"/>
                </a:solidFill>
                <a:latin typeface="Arial Black"/>
                <a:cs typeface="Arial Black"/>
              </a:rPr>
              <a:t>changes </a:t>
            </a:r>
            <a:r>
              <a:rPr dirty="0" sz="3600" spc="-345">
                <a:solidFill>
                  <a:srgbClr val="FFFFFF"/>
                </a:solidFill>
                <a:latin typeface="Arial Black"/>
                <a:cs typeface="Arial Black"/>
              </a:rPr>
              <a:t>systematically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890206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05"/>
              <a:t>Write</a:t>
            </a:r>
            <a:r>
              <a:rPr dirty="0" sz="6000" spc="-385"/>
              <a:t> </a:t>
            </a:r>
            <a:r>
              <a:rPr dirty="0" sz="6000" spc="-400"/>
              <a:t>Clear</a:t>
            </a:r>
            <a:r>
              <a:rPr dirty="0" sz="6000" spc="-385"/>
              <a:t> Instructions</a:t>
            </a:r>
            <a:endParaRPr sz="6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sp>
          <p:nvSpPr>
            <p:cNvPr id="3" name="object 3" descr=""/>
            <p:cNvSpPr/>
            <p:nvPr/>
          </p:nvSpPr>
          <p:spPr>
            <a:xfrm>
              <a:off x="3048038" y="2478771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048038" y="4934047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048038" y="7335977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511252" y="3188716"/>
            <a:ext cx="1193038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60">
                <a:solidFill>
                  <a:srgbClr val="130F25"/>
                </a:solidFill>
                <a:latin typeface="Arial Black"/>
                <a:cs typeface="Arial Black"/>
              </a:rPr>
              <a:t>Include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130F25"/>
                </a:solidFill>
                <a:latin typeface="Arial Black"/>
                <a:cs typeface="Arial Black"/>
              </a:rPr>
              <a:t>details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in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your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query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to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get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130F25"/>
                </a:solidFill>
                <a:latin typeface="Arial Black"/>
                <a:cs typeface="Arial Black"/>
              </a:rPr>
              <a:t>more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130F25"/>
                </a:solidFill>
                <a:latin typeface="Arial Black"/>
                <a:cs typeface="Arial Black"/>
              </a:rPr>
              <a:t>relevant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75">
                <a:solidFill>
                  <a:srgbClr val="130F25"/>
                </a:solidFill>
                <a:latin typeface="Arial Black"/>
                <a:cs typeface="Arial Black"/>
              </a:rPr>
              <a:t>answers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511252" y="5654547"/>
            <a:ext cx="688530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455">
                <a:solidFill>
                  <a:srgbClr val="130F25"/>
                </a:solidFill>
                <a:latin typeface="Arial Black"/>
                <a:cs typeface="Arial Black"/>
              </a:rPr>
              <a:t>Ask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the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model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to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adopt </a:t>
            </a:r>
            <a:r>
              <a:rPr dirty="0" sz="3400" spc="-409">
                <a:solidFill>
                  <a:srgbClr val="130F25"/>
                </a:solidFill>
                <a:latin typeface="Arial Black"/>
                <a:cs typeface="Arial Black"/>
              </a:rPr>
              <a:t>a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130F25"/>
                </a:solidFill>
                <a:latin typeface="Arial Black"/>
                <a:cs typeface="Arial Black"/>
              </a:rPr>
              <a:t>persona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511252" y="8056371"/>
            <a:ext cx="1205166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80">
                <a:solidFill>
                  <a:srgbClr val="130F25"/>
                </a:solidFill>
                <a:latin typeface="Arial Black"/>
                <a:cs typeface="Arial Black"/>
              </a:rPr>
              <a:t>Use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delimiters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to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clearly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indicate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130F25"/>
                </a:solidFill>
                <a:latin typeface="Arial Black"/>
                <a:cs typeface="Arial Black"/>
              </a:rPr>
              <a:t>distinct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130F25"/>
                </a:solidFill>
                <a:latin typeface="Arial Black"/>
                <a:cs typeface="Arial Black"/>
              </a:rPr>
              <a:t>parts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130F25"/>
                </a:solidFill>
                <a:latin typeface="Arial Black"/>
                <a:cs typeface="Arial Black"/>
              </a:rPr>
              <a:t>of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the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75">
                <a:solidFill>
                  <a:srgbClr val="130F25"/>
                </a:solidFill>
                <a:latin typeface="Arial Black"/>
                <a:cs typeface="Arial Black"/>
              </a:rPr>
              <a:t>input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4"/>
              <a:t>Write</a:t>
            </a:r>
            <a:r>
              <a:rPr dirty="0" spc="-320"/>
              <a:t> Clear</a:t>
            </a:r>
            <a:r>
              <a:rPr dirty="0" spc="-310"/>
              <a:t> </a:t>
            </a:r>
            <a:r>
              <a:rPr dirty="0" spc="-315"/>
              <a:t>Instructions</a:t>
            </a:r>
          </a:p>
        </p:txBody>
      </p:sp>
      <p:grpSp>
        <p:nvGrpSpPr>
          <p:cNvPr id="10" name="object 10" descr=""/>
          <p:cNvGrpSpPr/>
          <p:nvPr/>
        </p:nvGrpSpPr>
        <p:grpSpPr>
          <a:xfrm>
            <a:off x="941387" y="2625725"/>
            <a:ext cx="1719580" cy="6575425"/>
            <a:chOff x="941387" y="2625725"/>
            <a:chExt cx="1719580" cy="6575425"/>
          </a:xfrm>
        </p:grpSpPr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1387" y="5080000"/>
              <a:ext cx="1719262" cy="171926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181" y="2625725"/>
              <a:ext cx="1717675" cy="171767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181" y="7483475"/>
              <a:ext cx="1717675" cy="1717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sp>
          <p:nvSpPr>
            <p:cNvPr id="3" name="object 3" descr=""/>
            <p:cNvSpPr/>
            <p:nvPr/>
          </p:nvSpPr>
          <p:spPr>
            <a:xfrm>
              <a:off x="3048038" y="2478771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048038" y="4934047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048038" y="7335977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511252" y="3200907"/>
            <a:ext cx="931291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65">
                <a:solidFill>
                  <a:srgbClr val="130F25"/>
                </a:solidFill>
                <a:latin typeface="Arial Black"/>
                <a:cs typeface="Arial Black"/>
              </a:rPr>
              <a:t>Specify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the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130F25"/>
                </a:solidFill>
                <a:latin typeface="Arial Black"/>
                <a:cs typeface="Arial Black"/>
              </a:rPr>
              <a:t>steps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required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to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complete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130F25"/>
                </a:solidFill>
                <a:latin typeface="Arial Black"/>
                <a:cs typeface="Arial Black"/>
              </a:rPr>
              <a:t>a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130F25"/>
                </a:solidFill>
                <a:latin typeface="Arial Black"/>
                <a:cs typeface="Arial Black"/>
              </a:rPr>
              <a:t>task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511252" y="5654547"/>
            <a:ext cx="3630929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60">
                <a:solidFill>
                  <a:srgbClr val="130F25"/>
                </a:solidFill>
                <a:latin typeface="Arial Black"/>
                <a:cs typeface="Arial Black"/>
              </a:rPr>
              <a:t>Provide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65">
                <a:solidFill>
                  <a:srgbClr val="130F25"/>
                </a:solidFill>
                <a:latin typeface="Arial Black"/>
                <a:cs typeface="Arial Black"/>
              </a:rPr>
              <a:t>examples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511252" y="8056371"/>
            <a:ext cx="826325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65">
                <a:solidFill>
                  <a:srgbClr val="130F25"/>
                </a:solidFill>
                <a:latin typeface="Arial Black"/>
                <a:cs typeface="Arial Black"/>
              </a:rPr>
              <a:t>Specify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the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desired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length </a:t>
            </a:r>
            <a:r>
              <a:rPr dirty="0" sz="3400" spc="-190">
                <a:solidFill>
                  <a:srgbClr val="130F25"/>
                </a:solidFill>
                <a:latin typeface="Arial Black"/>
                <a:cs typeface="Arial Black"/>
              </a:rPr>
              <a:t>of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the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25">
                <a:solidFill>
                  <a:srgbClr val="130F25"/>
                </a:solidFill>
                <a:latin typeface="Arial Black"/>
                <a:cs typeface="Arial Black"/>
              </a:rPr>
              <a:t>output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4"/>
              <a:t>Write</a:t>
            </a:r>
            <a:r>
              <a:rPr dirty="0" spc="-320"/>
              <a:t> Clear</a:t>
            </a:r>
            <a:r>
              <a:rPr dirty="0" spc="-310"/>
              <a:t> </a:t>
            </a:r>
            <a:r>
              <a:rPr dirty="0" spc="-315"/>
              <a:t>Instructions</a:t>
            </a:r>
          </a:p>
        </p:txBody>
      </p:sp>
      <p:grpSp>
        <p:nvGrpSpPr>
          <p:cNvPr id="10" name="object 10" descr=""/>
          <p:cNvGrpSpPr/>
          <p:nvPr/>
        </p:nvGrpSpPr>
        <p:grpSpPr>
          <a:xfrm>
            <a:off x="941387" y="2625725"/>
            <a:ext cx="1719580" cy="6575425"/>
            <a:chOff x="941387" y="2625725"/>
            <a:chExt cx="1719580" cy="6575425"/>
          </a:xfrm>
        </p:grpSpPr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181" y="2625725"/>
              <a:ext cx="1717675" cy="171767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181" y="7483475"/>
              <a:ext cx="1717675" cy="171767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387" y="5080000"/>
              <a:ext cx="1719262" cy="1719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2" y="4848859"/>
            <a:ext cx="50952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65">
                <a:solidFill>
                  <a:srgbClr val="FF1675"/>
                </a:solidFill>
              </a:rPr>
              <a:t>Write</a:t>
            </a:r>
            <a:r>
              <a:rPr dirty="0" sz="3600" spc="-245">
                <a:solidFill>
                  <a:srgbClr val="FF1675"/>
                </a:solidFill>
              </a:rPr>
              <a:t> </a:t>
            </a:r>
            <a:r>
              <a:rPr dirty="0" sz="3600" spc="-320">
                <a:solidFill>
                  <a:srgbClr val="FF1675"/>
                </a:solidFill>
              </a:rPr>
              <a:t>clear</a:t>
            </a:r>
            <a:r>
              <a:rPr dirty="0" sz="3600" spc="-250">
                <a:solidFill>
                  <a:srgbClr val="FF1675"/>
                </a:solidFill>
              </a:rPr>
              <a:t> </a:t>
            </a:r>
            <a:r>
              <a:rPr dirty="0" sz="3600" spc="-290">
                <a:solidFill>
                  <a:srgbClr val="FF1675"/>
                </a:solidFill>
              </a:rPr>
              <a:t>instructions</a:t>
            </a:r>
            <a:endParaRPr sz="3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868997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60"/>
              <a:t>Provide</a:t>
            </a:r>
            <a:r>
              <a:rPr dirty="0" sz="6000" spc="-395"/>
              <a:t> </a:t>
            </a:r>
            <a:r>
              <a:rPr dirty="0" sz="6000" spc="-415"/>
              <a:t>Reference</a:t>
            </a:r>
            <a:r>
              <a:rPr dirty="0" sz="6000" spc="-390"/>
              <a:t> </a:t>
            </a:r>
            <a:r>
              <a:rPr dirty="0" sz="6000" spc="-1040"/>
              <a:t>T</a:t>
            </a:r>
            <a:r>
              <a:rPr dirty="0" sz="6000" spc="-535"/>
              <a:t>e</a:t>
            </a:r>
            <a:r>
              <a:rPr dirty="0" sz="6000" spc="-540"/>
              <a:t>xt</a:t>
            </a:r>
            <a:endParaRPr sz="6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694179" y="5205476"/>
            <a:ext cx="14529435" cy="250063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75"/>
              </a:spcBef>
            </a:pPr>
            <a:r>
              <a:rPr dirty="0" sz="5400" spc="-400">
                <a:solidFill>
                  <a:srgbClr val="FFFFFF"/>
                </a:solidFill>
                <a:latin typeface="Arial Black"/>
                <a:cs typeface="Arial Black"/>
              </a:rPr>
              <a:t>Establishes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275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75">
                <a:solidFill>
                  <a:srgbClr val="FFFFFF"/>
                </a:solidFill>
                <a:latin typeface="Arial Black"/>
                <a:cs typeface="Arial Black"/>
              </a:rPr>
              <a:t>context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and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275">
                <a:solidFill>
                  <a:srgbClr val="FFFFFF"/>
                </a:solidFill>
                <a:latin typeface="Arial Black"/>
                <a:cs typeface="Arial Black"/>
              </a:rPr>
              <a:t>offers </a:t>
            </a:r>
            <a:r>
              <a:rPr dirty="0" sz="5400" spc="-335">
                <a:solidFill>
                  <a:srgbClr val="FFFFFF"/>
                </a:solidFill>
                <a:latin typeface="Arial Black"/>
                <a:cs typeface="Arial Black"/>
              </a:rPr>
              <a:t>instructions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05">
                <a:solidFill>
                  <a:srgbClr val="FFFFFF"/>
                </a:solidFill>
                <a:latin typeface="Arial Black"/>
                <a:cs typeface="Arial Black"/>
              </a:rPr>
              <a:t>that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05">
                <a:solidFill>
                  <a:srgbClr val="FFFFFF"/>
                </a:solidFill>
                <a:latin typeface="Arial Black"/>
                <a:cs typeface="Arial Black"/>
              </a:rPr>
              <a:t>guilde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275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5400" spc="-3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09">
                <a:solidFill>
                  <a:srgbClr val="FFFFFF"/>
                </a:solidFill>
                <a:latin typeface="Arial Black"/>
                <a:cs typeface="Arial Black"/>
              </a:rPr>
              <a:t>LLM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24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00">
                <a:solidFill>
                  <a:srgbClr val="FFFFFF"/>
                </a:solidFill>
                <a:latin typeface="Arial Black"/>
                <a:cs typeface="Arial Black"/>
              </a:rPr>
              <a:t>create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630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5400" spc="-340">
                <a:solidFill>
                  <a:srgbClr val="FFFFFF"/>
                </a:solidFill>
                <a:latin typeface="Arial Black"/>
                <a:cs typeface="Arial Black"/>
              </a:rPr>
              <a:t>relevant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5400" spc="-350">
                <a:solidFill>
                  <a:srgbClr val="FFFFFF"/>
                </a:solidFill>
                <a:latin typeface="Arial Black"/>
                <a:cs typeface="Arial Black"/>
              </a:rPr>
              <a:t> meaningful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85">
                <a:solidFill>
                  <a:srgbClr val="FFFFFF"/>
                </a:solidFill>
                <a:latin typeface="Arial Black"/>
                <a:cs typeface="Arial Black"/>
              </a:rPr>
              <a:t>response</a:t>
            </a:r>
            <a:endParaRPr sz="54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94179" y="1337224"/>
            <a:ext cx="14310994" cy="3077210"/>
          </a:xfrm>
          <a:prstGeom prst="rect">
            <a:avLst/>
          </a:prstGeom>
        </p:spPr>
        <p:txBody>
          <a:bodyPr wrap="square" lIns="0" tIns="2324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dirty="0" sz="6600" spc="-545">
                <a:solidFill>
                  <a:srgbClr val="FFFFFF"/>
                </a:solidFill>
                <a:latin typeface="Arial Black"/>
                <a:cs typeface="Arial Black"/>
              </a:rPr>
              <a:t>Prompt</a:t>
            </a:r>
            <a:endParaRPr sz="6600">
              <a:latin typeface="Arial Black"/>
              <a:cs typeface="Arial Black"/>
            </a:endParaRPr>
          </a:p>
          <a:p>
            <a:pPr marL="12700" marR="5080">
              <a:lnSpc>
                <a:spcPct val="100000"/>
              </a:lnSpc>
              <a:spcBef>
                <a:spcPts val="1415"/>
              </a:spcBef>
            </a:pPr>
            <a:r>
              <a:rPr dirty="0" sz="5400" spc="-280">
                <a:solidFill>
                  <a:srgbClr val="FFFFFF"/>
                </a:solidFill>
                <a:latin typeface="Arial Black"/>
                <a:cs typeface="Arial Black"/>
              </a:rPr>
              <a:t>Input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295">
                <a:solidFill>
                  <a:srgbClr val="FFFFFF"/>
                </a:solidFill>
                <a:latin typeface="Arial Black"/>
                <a:cs typeface="Arial Black"/>
              </a:rPr>
              <a:t>provided</a:t>
            </a:r>
            <a:r>
              <a:rPr dirty="0" sz="54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250">
                <a:solidFill>
                  <a:srgbClr val="FFFFFF"/>
                </a:solidFill>
                <a:latin typeface="Arial Black"/>
                <a:cs typeface="Arial Black"/>
              </a:rPr>
              <a:t>by</a:t>
            </a:r>
            <a:r>
              <a:rPr dirty="0" sz="54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25">
                <a:solidFill>
                  <a:srgbClr val="FFFFFF"/>
                </a:solidFill>
                <a:latin typeface="Arial Black"/>
                <a:cs typeface="Arial Black"/>
              </a:rPr>
              <a:t>users</a:t>
            </a:r>
            <a:r>
              <a:rPr dirty="0" sz="5400" spc="-3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05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5400" spc="-3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25">
                <a:solidFill>
                  <a:srgbClr val="FFFFFF"/>
                </a:solidFill>
                <a:latin typeface="Arial Black"/>
                <a:cs typeface="Arial Black"/>
              </a:rPr>
              <a:t>programmers</a:t>
            </a:r>
            <a:r>
              <a:rPr dirty="0" sz="5400" spc="-3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05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5400" spc="-265">
                <a:solidFill>
                  <a:srgbClr val="FFFFFF"/>
                </a:solidFill>
                <a:latin typeface="Arial Black"/>
                <a:cs typeface="Arial Black"/>
              </a:rPr>
              <a:t>get</a:t>
            </a:r>
            <a:r>
              <a:rPr dirty="0" sz="5400" spc="-3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58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85">
                <a:solidFill>
                  <a:srgbClr val="FFFFFF"/>
                </a:solidFill>
                <a:latin typeface="Arial Black"/>
                <a:cs typeface="Arial Black"/>
              </a:rPr>
              <a:t>response</a:t>
            </a:r>
            <a:r>
              <a:rPr dirty="0" sz="5400" spc="-3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40">
                <a:solidFill>
                  <a:srgbClr val="FFFFFF"/>
                </a:solidFill>
                <a:latin typeface="Arial Black"/>
                <a:cs typeface="Arial Black"/>
              </a:rPr>
              <a:t>from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34">
                <a:solidFill>
                  <a:srgbClr val="FFFFFF"/>
                </a:solidFill>
                <a:latin typeface="Arial Black"/>
                <a:cs typeface="Arial Black"/>
              </a:rPr>
              <a:t>an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40">
                <a:solidFill>
                  <a:srgbClr val="FFFFFF"/>
                </a:solidFill>
                <a:latin typeface="Arial Black"/>
                <a:cs typeface="Arial Black"/>
              </a:rPr>
              <a:t>LLM</a:t>
            </a:r>
            <a:endParaRPr sz="5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sp>
          <p:nvSpPr>
            <p:cNvPr id="3" name="object 3" descr=""/>
            <p:cNvSpPr/>
            <p:nvPr/>
          </p:nvSpPr>
          <p:spPr>
            <a:xfrm>
              <a:off x="3048038" y="2478771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048038" y="4934047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180" y="2625725"/>
              <a:ext cx="1717675" cy="1717675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3511252" y="3200907"/>
            <a:ext cx="1055179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65">
                <a:solidFill>
                  <a:srgbClr val="130F25"/>
                </a:solidFill>
                <a:latin typeface="Arial Black"/>
                <a:cs typeface="Arial Black"/>
              </a:rPr>
              <a:t>Instruct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the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model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to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55">
                <a:solidFill>
                  <a:srgbClr val="130F25"/>
                </a:solidFill>
                <a:latin typeface="Arial Black"/>
                <a:cs typeface="Arial Black"/>
              </a:rPr>
              <a:t>answer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130F25"/>
                </a:solidFill>
                <a:latin typeface="Arial Black"/>
                <a:cs typeface="Arial Black"/>
              </a:rPr>
              <a:t>using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130F25"/>
                </a:solidFill>
                <a:latin typeface="Arial Black"/>
                <a:cs typeface="Arial Black"/>
              </a:rPr>
              <a:t>a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130F25"/>
                </a:solidFill>
                <a:latin typeface="Arial Black"/>
                <a:cs typeface="Arial Black"/>
              </a:rPr>
              <a:t>reference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text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511252" y="5654547"/>
            <a:ext cx="1327340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65">
                <a:solidFill>
                  <a:srgbClr val="130F25"/>
                </a:solidFill>
                <a:latin typeface="Arial Black"/>
                <a:cs typeface="Arial Black"/>
              </a:rPr>
              <a:t>Instruct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the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model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to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55">
                <a:solidFill>
                  <a:srgbClr val="130F25"/>
                </a:solidFill>
                <a:latin typeface="Arial Black"/>
                <a:cs typeface="Arial Black"/>
              </a:rPr>
              <a:t>answer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130F25"/>
                </a:solidFill>
                <a:latin typeface="Arial Black"/>
                <a:cs typeface="Arial Black"/>
              </a:rPr>
              <a:t>with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citations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from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130F25"/>
                </a:solidFill>
                <a:latin typeface="Arial Black"/>
                <a:cs typeface="Arial Black"/>
              </a:rPr>
              <a:t>a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130F25"/>
                </a:solidFill>
                <a:latin typeface="Arial Black"/>
                <a:cs typeface="Arial Black"/>
              </a:rPr>
              <a:t>reference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text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85"/>
              <a:t>Provide</a:t>
            </a:r>
            <a:r>
              <a:rPr dirty="0" spc="-315"/>
              <a:t> </a:t>
            </a:r>
            <a:r>
              <a:rPr dirty="0" spc="-335"/>
              <a:t>Reference</a:t>
            </a:r>
            <a:r>
              <a:rPr dirty="0" spc="-305"/>
              <a:t> </a:t>
            </a:r>
            <a:r>
              <a:rPr dirty="0" spc="-530"/>
              <a:t>Text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387" y="5080000"/>
            <a:ext cx="1719262" cy="171926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2" y="4848859"/>
            <a:ext cx="490791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70">
                <a:solidFill>
                  <a:srgbClr val="FF1675"/>
                </a:solidFill>
              </a:rPr>
              <a:t>Provide</a:t>
            </a:r>
            <a:r>
              <a:rPr dirty="0" sz="3600" spc="-250">
                <a:solidFill>
                  <a:srgbClr val="FF1675"/>
                </a:solidFill>
              </a:rPr>
              <a:t> </a:t>
            </a:r>
            <a:r>
              <a:rPr dirty="0" sz="3600" spc="-270">
                <a:solidFill>
                  <a:srgbClr val="FF1675"/>
                </a:solidFill>
              </a:rPr>
              <a:t>reference</a:t>
            </a:r>
            <a:r>
              <a:rPr dirty="0" sz="3600" spc="-250">
                <a:solidFill>
                  <a:srgbClr val="FF1675"/>
                </a:solidFill>
              </a:rPr>
              <a:t> </a:t>
            </a:r>
            <a:r>
              <a:rPr dirty="0" sz="3600" spc="-325">
                <a:solidFill>
                  <a:srgbClr val="FF1675"/>
                </a:solidFill>
              </a:rPr>
              <a:t>text</a:t>
            </a:r>
            <a:endParaRPr sz="3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181347"/>
            <a:ext cx="8008620" cy="1765935"/>
          </a:xfrm>
          <a:prstGeom prst="rect"/>
        </p:spPr>
        <p:txBody>
          <a:bodyPr wrap="square" lIns="0" tIns="114300" rIns="0" bIns="0" rtlCol="0" vert="horz">
            <a:spAutoFit/>
          </a:bodyPr>
          <a:lstStyle/>
          <a:p>
            <a:pPr marL="12700" marR="5080">
              <a:lnSpc>
                <a:spcPts val="6500"/>
              </a:lnSpc>
              <a:spcBef>
                <a:spcPts val="900"/>
              </a:spcBef>
            </a:pPr>
            <a:r>
              <a:rPr dirty="0" sz="6000" spc="-375"/>
              <a:t>Split</a:t>
            </a:r>
            <a:r>
              <a:rPr dirty="0" sz="6000" spc="-380"/>
              <a:t> </a:t>
            </a:r>
            <a:r>
              <a:rPr dirty="0" sz="6000" spc="-459"/>
              <a:t>Complex</a:t>
            </a:r>
            <a:r>
              <a:rPr dirty="0" sz="6000" spc="-385"/>
              <a:t> </a:t>
            </a:r>
            <a:r>
              <a:rPr dirty="0" sz="6000" spc="-1160"/>
              <a:t>T</a:t>
            </a:r>
            <a:r>
              <a:rPr dirty="0" sz="6000" spc="-660"/>
              <a:t>as</a:t>
            </a:r>
            <a:r>
              <a:rPr dirty="0" sz="6000" spc="-745"/>
              <a:t>k</a:t>
            </a:r>
            <a:r>
              <a:rPr dirty="0" sz="6000" spc="-660"/>
              <a:t>s</a:t>
            </a:r>
            <a:r>
              <a:rPr dirty="0" sz="6000" spc="-780"/>
              <a:t> </a:t>
            </a:r>
            <a:r>
              <a:rPr dirty="0" sz="6000" spc="-325"/>
              <a:t>into</a:t>
            </a:r>
            <a:r>
              <a:rPr dirty="0" sz="6000" spc="-380"/>
              <a:t> </a:t>
            </a:r>
            <a:r>
              <a:rPr dirty="0" sz="6000" spc="-465"/>
              <a:t>Simpler</a:t>
            </a:r>
            <a:r>
              <a:rPr dirty="0" sz="6000" spc="-380"/>
              <a:t> </a:t>
            </a:r>
            <a:r>
              <a:rPr dirty="0" sz="6000" spc="-525"/>
              <a:t>Subtasks</a:t>
            </a:r>
            <a:endParaRPr sz="6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sp>
          <p:nvSpPr>
            <p:cNvPr id="3" name="object 3" descr=""/>
            <p:cNvSpPr/>
            <p:nvPr/>
          </p:nvSpPr>
          <p:spPr>
            <a:xfrm>
              <a:off x="3048038" y="2478771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048038" y="4934047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048038" y="7335977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180" y="2625725"/>
              <a:ext cx="1717675" cy="1717675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3511252" y="2941827"/>
            <a:ext cx="13435330" cy="104965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700" marR="5080">
              <a:lnSpc>
                <a:spcPts val="3979"/>
              </a:lnSpc>
              <a:spcBef>
                <a:spcPts val="305"/>
              </a:spcBef>
            </a:pPr>
            <a:r>
              <a:rPr dirty="0" sz="3400" spc="-380">
                <a:solidFill>
                  <a:srgbClr val="130F25"/>
                </a:solidFill>
                <a:latin typeface="Arial Black"/>
                <a:cs typeface="Arial Black"/>
              </a:rPr>
              <a:t>Use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intent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130F25"/>
                </a:solidFill>
                <a:latin typeface="Arial Black"/>
                <a:cs typeface="Arial Black"/>
              </a:rPr>
              <a:t>classification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to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identify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the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30">
                <a:solidFill>
                  <a:srgbClr val="130F25"/>
                </a:solidFill>
                <a:latin typeface="Arial Black"/>
                <a:cs typeface="Arial Black"/>
              </a:rPr>
              <a:t>most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130F25"/>
                </a:solidFill>
                <a:latin typeface="Arial Black"/>
                <a:cs typeface="Arial Black"/>
              </a:rPr>
              <a:t>relevant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instructions </a:t>
            </a:r>
            <a:r>
              <a:rPr dirty="0" sz="3400" spc="-210">
                <a:solidFill>
                  <a:srgbClr val="130F25"/>
                </a:solidFill>
                <a:latin typeface="Arial Black"/>
                <a:cs typeface="Arial Black"/>
              </a:rPr>
              <a:t>for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130F25"/>
                </a:solidFill>
                <a:latin typeface="Arial Black"/>
                <a:cs typeface="Arial Black"/>
              </a:rPr>
              <a:t>a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130F25"/>
                </a:solidFill>
                <a:latin typeface="Arial Black"/>
                <a:cs typeface="Arial Black"/>
              </a:rPr>
              <a:t>user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0">
                <a:solidFill>
                  <a:srgbClr val="130F25"/>
                </a:solidFill>
                <a:latin typeface="Arial Black"/>
                <a:cs typeface="Arial Black"/>
              </a:rPr>
              <a:t>query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511252" y="5395467"/>
            <a:ext cx="12802235" cy="105283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>
              <a:lnSpc>
                <a:spcPts val="4010"/>
              </a:lnSpc>
              <a:spcBef>
                <a:spcPts val="265"/>
              </a:spcBef>
            </a:pPr>
            <a:r>
              <a:rPr dirty="0" sz="3400" spc="-295">
                <a:solidFill>
                  <a:srgbClr val="130F25"/>
                </a:solidFill>
                <a:latin typeface="Arial Black"/>
                <a:cs typeface="Arial Black"/>
              </a:rPr>
              <a:t>For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130F25"/>
                </a:solidFill>
                <a:latin typeface="Arial Black"/>
                <a:cs typeface="Arial Black"/>
              </a:rPr>
              <a:t>dialogue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applications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that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require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130F25"/>
                </a:solidFill>
                <a:latin typeface="Arial Black"/>
                <a:cs typeface="Arial Black"/>
              </a:rPr>
              <a:t>very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long </a:t>
            </a:r>
            <a:r>
              <a:rPr dirty="0" sz="3400" spc="-305">
                <a:solidFill>
                  <a:srgbClr val="130F25"/>
                </a:solidFill>
                <a:latin typeface="Arial Black"/>
                <a:cs typeface="Arial Black"/>
              </a:rPr>
              <a:t>conversations, </a:t>
            </a:r>
            <a:r>
              <a:rPr dirty="0" sz="3400" spc="-340">
                <a:solidFill>
                  <a:srgbClr val="130F25"/>
                </a:solidFill>
                <a:latin typeface="Arial Black"/>
                <a:cs typeface="Arial Black"/>
              </a:rPr>
              <a:t>summarize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or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filter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130F25"/>
                </a:solidFill>
                <a:latin typeface="Arial Black"/>
                <a:cs typeface="Arial Black"/>
              </a:rPr>
              <a:t>previous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dialogue</a:t>
            </a:r>
            <a:endParaRPr sz="3400">
              <a:latin typeface="Arial Black"/>
              <a:cs typeface="Arial Black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941387" y="5080000"/>
            <a:ext cx="1719580" cy="4121150"/>
            <a:chOff x="941387" y="5080000"/>
            <a:chExt cx="1719580" cy="4121150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181" y="7483475"/>
              <a:ext cx="1717675" cy="171767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387" y="5080000"/>
              <a:ext cx="1719262" cy="1719262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3511867" y="7797292"/>
            <a:ext cx="13919835" cy="105283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>
              <a:lnSpc>
                <a:spcPts val="4010"/>
              </a:lnSpc>
              <a:spcBef>
                <a:spcPts val="265"/>
              </a:spcBef>
            </a:pPr>
            <a:r>
              <a:rPr dirty="0" sz="3400" spc="-340">
                <a:solidFill>
                  <a:srgbClr val="130F25"/>
                </a:solidFill>
                <a:latin typeface="Arial Black"/>
                <a:cs typeface="Arial Black"/>
              </a:rPr>
              <a:t>Summarize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long </a:t>
            </a: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documents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piecewise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130F25"/>
                </a:solidFill>
                <a:latin typeface="Arial Black"/>
                <a:cs typeface="Arial Black"/>
              </a:rPr>
              <a:t>construct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130F25"/>
                </a:solidFill>
                <a:latin typeface="Arial Black"/>
                <a:cs typeface="Arial Black"/>
              </a:rPr>
              <a:t>a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full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65">
                <a:solidFill>
                  <a:srgbClr val="130F25"/>
                </a:solidFill>
                <a:latin typeface="Arial Black"/>
                <a:cs typeface="Arial Black"/>
              </a:rPr>
              <a:t>summary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recursively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0"/>
              <a:t>Split</a:t>
            </a:r>
            <a:r>
              <a:rPr dirty="0" spc="-310"/>
              <a:t> </a:t>
            </a:r>
            <a:r>
              <a:rPr dirty="0" spc="-370"/>
              <a:t>Complex</a:t>
            </a:r>
            <a:r>
              <a:rPr dirty="0" spc="-310"/>
              <a:t> </a:t>
            </a:r>
            <a:r>
              <a:rPr dirty="0" spc="-615"/>
              <a:t>Tasks</a:t>
            </a:r>
            <a:r>
              <a:rPr dirty="0" spc="-320"/>
              <a:t> </a:t>
            </a:r>
            <a:r>
              <a:rPr dirty="0" spc="-265"/>
              <a:t>into</a:t>
            </a:r>
            <a:r>
              <a:rPr dirty="0" spc="-310"/>
              <a:t> </a:t>
            </a:r>
            <a:r>
              <a:rPr dirty="0" spc="-375"/>
              <a:t>Simpler</a:t>
            </a:r>
            <a:r>
              <a:rPr dirty="0" spc="-310"/>
              <a:t> </a:t>
            </a:r>
            <a:r>
              <a:rPr dirty="0" spc="-434"/>
              <a:t>Subtasks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2" y="4848859"/>
            <a:ext cx="88639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80">
                <a:solidFill>
                  <a:srgbClr val="FF1675"/>
                </a:solidFill>
              </a:rPr>
              <a:t>Split</a:t>
            </a:r>
            <a:r>
              <a:rPr dirty="0" sz="3600" spc="-250">
                <a:solidFill>
                  <a:srgbClr val="FF1675"/>
                </a:solidFill>
              </a:rPr>
              <a:t> </a:t>
            </a:r>
            <a:r>
              <a:rPr dirty="0" sz="3600" spc="-340">
                <a:solidFill>
                  <a:srgbClr val="FF1675"/>
                </a:solidFill>
              </a:rPr>
              <a:t>complex</a:t>
            </a:r>
            <a:r>
              <a:rPr dirty="0" sz="3600" spc="-245">
                <a:solidFill>
                  <a:srgbClr val="FF1675"/>
                </a:solidFill>
              </a:rPr>
              <a:t> </a:t>
            </a:r>
            <a:r>
              <a:rPr dirty="0" sz="3600" spc="-430">
                <a:solidFill>
                  <a:srgbClr val="FF1675"/>
                </a:solidFill>
              </a:rPr>
              <a:t>tasks</a:t>
            </a:r>
            <a:r>
              <a:rPr dirty="0" sz="3600" spc="-245">
                <a:solidFill>
                  <a:srgbClr val="FF1675"/>
                </a:solidFill>
              </a:rPr>
              <a:t> </a:t>
            </a:r>
            <a:r>
              <a:rPr dirty="0" sz="3600" spc="-240">
                <a:solidFill>
                  <a:srgbClr val="FF1675"/>
                </a:solidFill>
              </a:rPr>
              <a:t>into</a:t>
            </a:r>
            <a:r>
              <a:rPr dirty="0" sz="3600" spc="-250">
                <a:solidFill>
                  <a:srgbClr val="FF1675"/>
                </a:solidFill>
              </a:rPr>
              <a:t> </a:t>
            </a:r>
            <a:r>
              <a:rPr dirty="0" sz="3600" spc="-330">
                <a:solidFill>
                  <a:srgbClr val="FF1675"/>
                </a:solidFill>
              </a:rPr>
              <a:t>simpler</a:t>
            </a:r>
            <a:r>
              <a:rPr dirty="0" sz="3600" spc="-245">
                <a:solidFill>
                  <a:srgbClr val="FF1675"/>
                </a:solidFill>
              </a:rPr>
              <a:t> </a:t>
            </a:r>
            <a:r>
              <a:rPr dirty="0" sz="3600" spc="-395">
                <a:solidFill>
                  <a:srgbClr val="FF1675"/>
                </a:solidFill>
              </a:rPr>
              <a:t>subtasks</a:t>
            </a:r>
            <a:endParaRPr sz="36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976185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25"/>
              <a:t>Give</a:t>
            </a:r>
            <a:r>
              <a:rPr dirty="0" sz="6000" spc="-385"/>
              <a:t> </a:t>
            </a:r>
            <a:r>
              <a:rPr dirty="0" sz="6000" spc="-495"/>
              <a:t>G</a:t>
            </a:r>
            <a:r>
              <a:rPr dirty="0" sz="6000" spc="-475"/>
              <a:t>P</a:t>
            </a:r>
            <a:r>
              <a:rPr dirty="0" sz="6000" spc="-980"/>
              <a:t>T</a:t>
            </a:r>
            <a:r>
              <a:rPr dirty="0" sz="6000" spc="-480"/>
              <a:t>s</a:t>
            </a:r>
            <a:r>
              <a:rPr dirty="0" sz="6000" spc="-380"/>
              <a:t> </a:t>
            </a:r>
            <a:r>
              <a:rPr dirty="0" sz="6000" spc="-585"/>
              <a:t>Time</a:t>
            </a:r>
            <a:r>
              <a:rPr dirty="0" sz="6000" spc="-380"/>
              <a:t> </a:t>
            </a:r>
            <a:r>
              <a:rPr dirty="0" sz="6000" spc="-285"/>
              <a:t>to</a:t>
            </a:r>
            <a:r>
              <a:rPr dirty="0" sz="6000" spc="-390"/>
              <a:t> </a:t>
            </a:r>
            <a:r>
              <a:rPr dirty="0" sz="6000" spc="-430"/>
              <a:t>"Think"</a:t>
            </a:r>
            <a:endParaRPr sz="6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sp>
          <p:nvSpPr>
            <p:cNvPr id="3" name="object 3" descr=""/>
            <p:cNvSpPr/>
            <p:nvPr/>
          </p:nvSpPr>
          <p:spPr>
            <a:xfrm>
              <a:off x="3048038" y="2478771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048038" y="4934047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048038" y="7335977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511252" y="2941827"/>
            <a:ext cx="13655675" cy="104965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700" marR="5080">
              <a:lnSpc>
                <a:spcPts val="3979"/>
              </a:lnSpc>
              <a:spcBef>
                <a:spcPts val="305"/>
              </a:spcBef>
            </a:pPr>
            <a:r>
              <a:rPr dirty="0" sz="3400" spc="-265">
                <a:solidFill>
                  <a:srgbClr val="130F25"/>
                </a:solidFill>
                <a:latin typeface="Arial Black"/>
                <a:cs typeface="Arial Black"/>
              </a:rPr>
              <a:t>Instruct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the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model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to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derive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130F25"/>
                </a:solidFill>
                <a:latin typeface="Arial Black"/>
                <a:cs typeface="Arial Black"/>
              </a:rPr>
              <a:t>its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conclusion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through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reasoning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130F25"/>
                </a:solidFill>
                <a:latin typeface="Arial Black"/>
                <a:cs typeface="Arial Black"/>
              </a:rPr>
              <a:t>from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fundamental</a:t>
            </a:r>
            <a:r>
              <a:rPr dirty="0" sz="3400" spc="-204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principles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511252" y="5395467"/>
            <a:ext cx="13369925" cy="105283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>
              <a:lnSpc>
                <a:spcPts val="4010"/>
              </a:lnSpc>
              <a:spcBef>
                <a:spcPts val="265"/>
              </a:spcBef>
            </a:pP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Employ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inner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130F25"/>
                </a:solidFill>
                <a:latin typeface="Arial Black"/>
                <a:cs typeface="Arial Black"/>
              </a:rPr>
              <a:t>monologue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or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130F25"/>
                </a:solidFill>
                <a:latin typeface="Arial Black"/>
                <a:cs typeface="Arial Black"/>
              </a:rPr>
              <a:t>a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sequence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130F25"/>
                </a:solidFill>
                <a:latin typeface="Arial Black"/>
                <a:cs typeface="Arial Black"/>
              </a:rPr>
              <a:t>of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queries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to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conceal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">
                <a:solidFill>
                  <a:srgbClr val="130F25"/>
                </a:solidFill>
                <a:latin typeface="Arial Black"/>
                <a:cs typeface="Arial Black"/>
              </a:rPr>
              <a:t>the </a:t>
            </a:r>
            <a:r>
              <a:rPr dirty="0" sz="3400" spc="-295">
                <a:solidFill>
                  <a:srgbClr val="130F25"/>
                </a:solidFill>
                <a:latin typeface="Arial Black"/>
                <a:cs typeface="Arial Black"/>
              </a:rPr>
              <a:t>model's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reasoning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20">
                <a:solidFill>
                  <a:srgbClr val="130F25"/>
                </a:solidFill>
                <a:latin typeface="Arial Black"/>
                <a:cs typeface="Arial Black"/>
              </a:rPr>
              <a:t>process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511252" y="8056371"/>
            <a:ext cx="1312418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Prompt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the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model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to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identify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any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130F25"/>
                </a:solidFill>
                <a:latin typeface="Arial Black"/>
                <a:cs typeface="Arial Black"/>
              </a:rPr>
              <a:t>previously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overlooked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30">
                <a:solidFill>
                  <a:srgbClr val="130F25"/>
                </a:solidFill>
                <a:latin typeface="Arial Black"/>
                <a:cs typeface="Arial Black"/>
              </a:rPr>
              <a:t>content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70"/>
              <a:t>Give</a:t>
            </a:r>
            <a:r>
              <a:rPr dirty="0" spc="-325"/>
              <a:t> </a:t>
            </a:r>
            <a:r>
              <a:rPr dirty="0" spc="-484"/>
              <a:t>GPTs</a:t>
            </a:r>
            <a:r>
              <a:rPr dirty="0" spc="-325"/>
              <a:t> </a:t>
            </a:r>
            <a:r>
              <a:rPr dirty="0" spc="-465"/>
              <a:t>Time</a:t>
            </a:r>
            <a:r>
              <a:rPr dirty="0" spc="-325"/>
              <a:t> </a:t>
            </a:r>
            <a:r>
              <a:rPr dirty="0" spc="-235"/>
              <a:t>to</a:t>
            </a:r>
            <a:r>
              <a:rPr dirty="0" spc="-315"/>
              <a:t> </a:t>
            </a:r>
            <a:r>
              <a:rPr dirty="0" spc="-345"/>
              <a:t>"Think"</a:t>
            </a:r>
          </a:p>
        </p:txBody>
      </p:sp>
      <p:grpSp>
        <p:nvGrpSpPr>
          <p:cNvPr id="10" name="object 10" descr=""/>
          <p:cNvGrpSpPr/>
          <p:nvPr/>
        </p:nvGrpSpPr>
        <p:grpSpPr>
          <a:xfrm>
            <a:off x="941387" y="2625725"/>
            <a:ext cx="1719580" cy="6575425"/>
            <a:chOff x="941387" y="2625725"/>
            <a:chExt cx="1719580" cy="6575425"/>
          </a:xfrm>
        </p:grpSpPr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181" y="2625725"/>
              <a:ext cx="1717675" cy="171767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181" y="7483475"/>
              <a:ext cx="1717675" cy="171767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387" y="5080000"/>
              <a:ext cx="1719262" cy="1719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2" y="4848859"/>
            <a:ext cx="55111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60">
                <a:solidFill>
                  <a:srgbClr val="FF1675"/>
                </a:solidFill>
              </a:rPr>
              <a:t>Give</a:t>
            </a:r>
            <a:r>
              <a:rPr dirty="0" sz="3600" spc="-250">
                <a:solidFill>
                  <a:srgbClr val="FF1675"/>
                </a:solidFill>
              </a:rPr>
              <a:t> </a:t>
            </a:r>
            <a:r>
              <a:rPr dirty="0" sz="3600" spc="-434">
                <a:solidFill>
                  <a:srgbClr val="FF1675"/>
                </a:solidFill>
              </a:rPr>
              <a:t>GPTs</a:t>
            </a:r>
            <a:r>
              <a:rPr dirty="0" sz="3600" spc="-245">
                <a:solidFill>
                  <a:srgbClr val="FF1675"/>
                </a:solidFill>
              </a:rPr>
              <a:t> </a:t>
            </a:r>
            <a:r>
              <a:rPr dirty="0" sz="3600" spc="-310">
                <a:solidFill>
                  <a:srgbClr val="FF1675"/>
                </a:solidFill>
              </a:rPr>
              <a:t>time</a:t>
            </a:r>
            <a:r>
              <a:rPr dirty="0" sz="3600" spc="-245">
                <a:solidFill>
                  <a:srgbClr val="FF1675"/>
                </a:solidFill>
              </a:rPr>
              <a:t> </a:t>
            </a:r>
            <a:r>
              <a:rPr dirty="0" sz="3600" spc="-235">
                <a:solidFill>
                  <a:srgbClr val="FF1675"/>
                </a:solidFill>
              </a:rPr>
              <a:t>to</a:t>
            </a:r>
            <a:r>
              <a:rPr dirty="0" sz="3600" spc="-254">
                <a:solidFill>
                  <a:srgbClr val="FF1675"/>
                </a:solidFill>
              </a:rPr>
              <a:t> </a:t>
            </a:r>
            <a:r>
              <a:rPr dirty="0" sz="3600" spc="-300">
                <a:solidFill>
                  <a:srgbClr val="FF1675"/>
                </a:solidFill>
              </a:rPr>
              <a:t>"think"</a:t>
            </a:r>
            <a:endParaRPr sz="3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181347"/>
            <a:ext cx="10654030" cy="1765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6850"/>
              </a:lnSpc>
              <a:spcBef>
                <a:spcPts val="100"/>
              </a:spcBef>
            </a:pPr>
            <a:r>
              <a:rPr dirty="0" sz="6000" spc="-595"/>
              <a:t>Use</a:t>
            </a:r>
            <a:r>
              <a:rPr dirty="0" sz="6000" spc="-395"/>
              <a:t> </a:t>
            </a:r>
            <a:r>
              <a:rPr dirty="0" sz="6000" spc="-459"/>
              <a:t>External</a:t>
            </a:r>
            <a:r>
              <a:rPr dirty="0" sz="6000" spc="-390"/>
              <a:t> </a:t>
            </a:r>
            <a:r>
              <a:rPr dirty="0" sz="6000" spc="-565"/>
              <a:t>Tools</a:t>
            </a:r>
            <a:r>
              <a:rPr dirty="0" sz="6000" spc="-395"/>
              <a:t> </a:t>
            </a:r>
            <a:r>
              <a:rPr dirty="0" sz="6000" spc="-425"/>
              <a:t>and</a:t>
            </a:r>
            <a:endParaRPr sz="6000"/>
          </a:p>
          <a:p>
            <a:pPr marL="12700">
              <a:lnSpc>
                <a:spcPts val="6850"/>
              </a:lnSpc>
            </a:pPr>
            <a:r>
              <a:rPr dirty="0" sz="6000" spc="-575"/>
              <a:t>Test</a:t>
            </a:r>
            <a:r>
              <a:rPr dirty="0" sz="6000" spc="-390"/>
              <a:t> </a:t>
            </a:r>
            <a:r>
              <a:rPr dirty="0" sz="6000" spc="-400"/>
              <a:t>Changes</a:t>
            </a:r>
            <a:r>
              <a:rPr dirty="0" sz="6000" spc="-385"/>
              <a:t> </a:t>
            </a:r>
            <a:r>
              <a:rPr dirty="0" sz="6000" spc="-480"/>
              <a:t>Systematically</a:t>
            </a:r>
            <a:endParaRPr sz="6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sp>
          <p:nvSpPr>
            <p:cNvPr id="3" name="object 3" descr=""/>
            <p:cNvSpPr/>
            <p:nvPr/>
          </p:nvSpPr>
          <p:spPr>
            <a:xfrm>
              <a:off x="3048038" y="2478771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048038" y="4934047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048038" y="7335977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511252" y="3200907"/>
            <a:ext cx="757110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20">
                <a:solidFill>
                  <a:srgbClr val="130F25"/>
                </a:solidFill>
                <a:latin typeface="Arial Black"/>
                <a:cs typeface="Arial Black"/>
              </a:rPr>
              <a:t>GPT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50">
                <a:solidFill>
                  <a:srgbClr val="130F25"/>
                </a:solidFill>
                <a:latin typeface="Arial Black"/>
                <a:cs typeface="Arial Black"/>
              </a:rPr>
              <a:t>is</a:t>
            </a:r>
            <a:r>
              <a:rPr dirty="0" sz="3400" spc="-21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130F25"/>
                </a:solidFill>
                <a:latin typeface="Arial Black"/>
                <a:cs typeface="Arial Black"/>
              </a:rPr>
              <a:t>not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130F25"/>
                </a:solidFill>
                <a:latin typeface="Arial Black"/>
                <a:cs typeface="Arial Black"/>
              </a:rPr>
              <a:t>a</a:t>
            </a:r>
            <a:r>
              <a:rPr dirty="0" sz="3400" spc="-21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10">
                <a:solidFill>
                  <a:srgbClr val="130F25"/>
                </a:solidFill>
                <a:latin typeface="Arial Black"/>
                <a:cs typeface="Arial Black"/>
              </a:rPr>
              <a:t>one-</a:t>
            </a:r>
            <a:r>
              <a:rPr dirty="0" sz="3400" spc="-200">
                <a:solidFill>
                  <a:srgbClr val="130F25"/>
                </a:solidFill>
                <a:latin typeface="Arial Black"/>
                <a:cs typeface="Arial Black"/>
              </a:rPr>
              <a:t>size-</a:t>
            </a:r>
            <a:r>
              <a:rPr dirty="0" sz="3400" spc="-155">
                <a:solidFill>
                  <a:srgbClr val="130F25"/>
                </a:solidFill>
                <a:latin typeface="Arial Black"/>
                <a:cs typeface="Arial Black"/>
              </a:rPr>
              <a:t>fits-</a:t>
            </a:r>
            <a:r>
              <a:rPr dirty="0" sz="3400" spc="-320">
                <a:solidFill>
                  <a:srgbClr val="130F25"/>
                </a:solidFill>
                <a:latin typeface="Arial Black"/>
                <a:cs typeface="Arial Black"/>
              </a:rPr>
              <a:t>all</a:t>
            </a:r>
            <a:r>
              <a:rPr dirty="0" sz="3400" spc="-21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130F25"/>
                </a:solidFill>
                <a:latin typeface="Arial Black"/>
                <a:cs typeface="Arial Black"/>
              </a:rPr>
              <a:t>solution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511252" y="5654547"/>
            <a:ext cx="1230058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There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are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other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tools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that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130F25"/>
                </a:solidFill>
                <a:latin typeface="Arial Black"/>
                <a:cs typeface="Arial Black"/>
              </a:rPr>
              <a:t>perform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better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in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certain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130F25"/>
                </a:solidFill>
                <a:latin typeface="Arial Black"/>
                <a:cs typeface="Arial Black"/>
              </a:rPr>
              <a:t>scenario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511252" y="8056371"/>
            <a:ext cx="802005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80">
                <a:solidFill>
                  <a:srgbClr val="130F25"/>
                </a:solidFill>
                <a:latin typeface="Arial Black"/>
                <a:cs typeface="Arial Black"/>
              </a:rPr>
              <a:t>Use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the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tool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that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best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20">
                <a:solidFill>
                  <a:srgbClr val="130F25"/>
                </a:solidFill>
                <a:latin typeface="Arial Black"/>
                <a:cs typeface="Arial Black"/>
              </a:rPr>
              <a:t>solves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130F25"/>
                </a:solidFill>
                <a:latin typeface="Arial Black"/>
                <a:cs typeface="Arial Black"/>
              </a:rPr>
              <a:t>a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problem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70"/>
              <a:t>Use</a:t>
            </a:r>
            <a:r>
              <a:rPr dirty="0" spc="-315"/>
              <a:t> </a:t>
            </a:r>
            <a:r>
              <a:rPr dirty="0" spc="-370"/>
              <a:t>External</a:t>
            </a:r>
            <a:r>
              <a:rPr dirty="0" spc="-305"/>
              <a:t> </a:t>
            </a:r>
            <a:r>
              <a:rPr dirty="0" spc="-475"/>
              <a:t>Tools</a:t>
            </a:r>
          </a:p>
        </p:txBody>
      </p:sp>
      <p:grpSp>
        <p:nvGrpSpPr>
          <p:cNvPr id="10" name="object 10" descr=""/>
          <p:cNvGrpSpPr/>
          <p:nvPr/>
        </p:nvGrpSpPr>
        <p:grpSpPr>
          <a:xfrm>
            <a:off x="941387" y="2625725"/>
            <a:ext cx="1719580" cy="6575425"/>
            <a:chOff x="941387" y="2625725"/>
            <a:chExt cx="1719580" cy="6575425"/>
          </a:xfrm>
        </p:grpSpPr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1387" y="5080000"/>
              <a:ext cx="1719262" cy="171926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181" y="2625725"/>
              <a:ext cx="1717675" cy="171767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181" y="7483475"/>
              <a:ext cx="1717675" cy="1717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95929" y="4629403"/>
            <a:ext cx="15955010" cy="2439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"Write</a:t>
            </a:r>
            <a:r>
              <a:rPr dirty="0" sz="7200" spc="-1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7200" spc="-1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story</a:t>
            </a:r>
            <a:r>
              <a:rPr dirty="0" sz="7200" spc="-1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on</a:t>
            </a:r>
            <a:r>
              <a:rPr dirty="0" sz="7200" spc="-1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7200" spc="-1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 spc="-10">
                <a:solidFill>
                  <a:srgbClr val="FFFFFF"/>
                </a:solidFill>
                <a:latin typeface="Courier New"/>
                <a:cs typeface="Courier New"/>
              </a:rPr>
              <a:t>traveling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computer</a:t>
            </a:r>
            <a:r>
              <a:rPr dirty="0" sz="7200" spc="-3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 spc="-10">
                <a:solidFill>
                  <a:srgbClr val="FFFFFF"/>
                </a:solidFill>
                <a:latin typeface="Courier New"/>
                <a:cs typeface="Courier New"/>
              </a:rPr>
              <a:t>programmer"</a:t>
            </a:r>
            <a:endParaRPr sz="7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5929" y="788923"/>
            <a:ext cx="452818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05">
                <a:solidFill>
                  <a:srgbClr val="FFFFFF"/>
                </a:solidFill>
                <a:latin typeface="Arial Black"/>
                <a:cs typeface="Arial Black"/>
              </a:rPr>
              <a:t>Prompt</a:t>
            </a:r>
            <a:r>
              <a:rPr dirty="0" sz="4800" spc="-3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34">
                <a:solidFill>
                  <a:srgbClr val="FFFFFF"/>
                </a:solidFill>
                <a:latin typeface="Arial Black"/>
                <a:cs typeface="Arial Black"/>
              </a:rPr>
              <a:t>Sample</a:t>
            </a:r>
            <a:endParaRPr sz="4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sp>
          <p:nvSpPr>
            <p:cNvPr id="3" name="object 3" descr=""/>
            <p:cNvSpPr/>
            <p:nvPr/>
          </p:nvSpPr>
          <p:spPr>
            <a:xfrm>
              <a:off x="3048038" y="2478771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048038" y="4934047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048038" y="7335977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511252" y="3200907"/>
            <a:ext cx="872680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90">
                <a:solidFill>
                  <a:srgbClr val="130F25"/>
                </a:solidFill>
                <a:latin typeface="Arial Black"/>
                <a:cs typeface="Arial Black"/>
              </a:rPr>
              <a:t>You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130F25"/>
                </a:solidFill>
                <a:latin typeface="Arial Black"/>
                <a:cs typeface="Arial Black"/>
              </a:rPr>
              <a:t>can’t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improve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45">
                <a:solidFill>
                  <a:srgbClr val="130F25"/>
                </a:solidFill>
                <a:latin typeface="Arial Black"/>
                <a:cs typeface="Arial Black"/>
              </a:rPr>
              <a:t>what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you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130F25"/>
                </a:solidFill>
                <a:latin typeface="Arial Black"/>
                <a:cs typeface="Arial Black"/>
              </a:rPr>
              <a:t>don’t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45">
                <a:solidFill>
                  <a:srgbClr val="130F25"/>
                </a:solidFill>
                <a:latin typeface="Arial Black"/>
                <a:cs typeface="Arial Black"/>
              </a:rPr>
              <a:t>measure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511252" y="5395467"/>
            <a:ext cx="12714605" cy="105283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>
              <a:lnSpc>
                <a:spcPts val="4010"/>
              </a:lnSpc>
              <a:spcBef>
                <a:spcPts val="265"/>
              </a:spcBef>
            </a:pPr>
            <a:r>
              <a:rPr dirty="0" sz="3400" spc="-425">
                <a:solidFill>
                  <a:srgbClr val="130F25"/>
                </a:solidFill>
                <a:latin typeface="Arial Black"/>
                <a:cs typeface="Arial Black"/>
              </a:rPr>
              <a:t>A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change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80">
                <a:solidFill>
                  <a:srgbClr val="130F25"/>
                </a:solidFill>
                <a:latin typeface="Arial Black"/>
                <a:cs typeface="Arial Black"/>
              </a:rPr>
              <a:t>may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improve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130F25"/>
                </a:solidFill>
                <a:latin typeface="Arial Black"/>
                <a:cs typeface="Arial Black"/>
              </a:rPr>
              <a:t>responses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130F25"/>
                </a:solidFill>
                <a:latin typeface="Arial Black"/>
                <a:cs typeface="Arial Black"/>
              </a:rPr>
              <a:t>for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certain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prompts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130F25"/>
                </a:solidFill>
                <a:latin typeface="Arial Black"/>
                <a:cs typeface="Arial Black"/>
              </a:rPr>
              <a:t>but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05">
                <a:solidFill>
                  <a:srgbClr val="130F25"/>
                </a:solidFill>
                <a:latin typeface="Arial Black"/>
                <a:cs typeface="Arial Black"/>
              </a:rPr>
              <a:t>may 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affect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overall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performance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511252" y="8056371"/>
            <a:ext cx="825690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Define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130F25"/>
                </a:solidFill>
                <a:latin typeface="Arial Black"/>
                <a:cs typeface="Arial Black"/>
              </a:rPr>
              <a:t>a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comprehensive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test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suite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(eval)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75"/>
              <a:t>Test</a:t>
            </a:r>
            <a:r>
              <a:rPr dirty="0" spc="-325"/>
              <a:t> </a:t>
            </a:r>
            <a:r>
              <a:rPr dirty="0" spc="-320"/>
              <a:t>Changes</a:t>
            </a:r>
            <a:r>
              <a:rPr dirty="0" spc="-330"/>
              <a:t> </a:t>
            </a:r>
            <a:r>
              <a:rPr dirty="0" spc="-390"/>
              <a:t>Systematically</a:t>
            </a:r>
          </a:p>
        </p:txBody>
      </p:sp>
      <p:grpSp>
        <p:nvGrpSpPr>
          <p:cNvPr id="10" name="object 10" descr=""/>
          <p:cNvGrpSpPr/>
          <p:nvPr/>
        </p:nvGrpSpPr>
        <p:grpSpPr>
          <a:xfrm>
            <a:off x="941387" y="2625725"/>
            <a:ext cx="1719580" cy="6575425"/>
            <a:chOff x="941387" y="2625725"/>
            <a:chExt cx="1719580" cy="6575425"/>
          </a:xfrm>
        </p:grpSpPr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181" y="7483475"/>
              <a:ext cx="1717675" cy="171767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387" y="5080000"/>
              <a:ext cx="1719262" cy="171926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181" y="2625725"/>
              <a:ext cx="1717675" cy="17176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1555305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610"/>
              <a:t>A</a:t>
            </a:r>
            <a:r>
              <a:rPr dirty="0" sz="6000" spc="-405"/>
              <a:t> </a:t>
            </a:r>
            <a:r>
              <a:rPr dirty="0" sz="6000" spc="-635"/>
              <a:t>Few</a:t>
            </a:r>
            <a:r>
              <a:rPr dirty="0" sz="6000" spc="-400"/>
              <a:t> </a:t>
            </a:r>
            <a:r>
              <a:rPr dirty="0" sz="6000" spc="-425"/>
              <a:t>Final</a:t>
            </a:r>
            <a:r>
              <a:rPr dirty="0" sz="6000" spc="-405"/>
              <a:t> </a:t>
            </a:r>
            <a:r>
              <a:rPr dirty="0" sz="6000" spc="-355"/>
              <a:t>Words</a:t>
            </a:r>
            <a:r>
              <a:rPr dirty="0" sz="6000" spc="-400"/>
              <a:t> </a:t>
            </a:r>
            <a:r>
              <a:rPr dirty="0" sz="6000" spc="-320"/>
              <a:t>on</a:t>
            </a:r>
            <a:r>
              <a:rPr dirty="0" sz="6000" spc="-395"/>
              <a:t> </a:t>
            </a:r>
            <a:r>
              <a:rPr dirty="0" sz="6000" spc="-385"/>
              <a:t>Prompt</a:t>
            </a:r>
            <a:r>
              <a:rPr dirty="0" sz="6000" spc="-395"/>
              <a:t> </a:t>
            </a:r>
            <a:r>
              <a:rPr dirty="0" sz="6000" spc="-370"/>
              <a:t>Engineering</a:t>
            </a:r>
            <a:endParaRPr sz="6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sp>
          <p:nvSpPr>
            <p:cNvPr id="3" name="object 3" descr=""/>
            <p:cNvSpPr/>
            <p:nvPr/>
          </p:nvSpPr>
          <p:spPr>
            <a:xfrm>
              <a:off x="2732274" y="2236627"/>
              <a:ext cx="0" cy="1465580"/>
            </a:xfrm>
            <a:custGeom>
              <a:avLst/>
              <a:gdLst/>
              <a:ahLst/>
              <a:cxnLst/>
              <a:rect l="l" t="t" r="r" b="b"/>
              <a:pathLst>
                <a:path w="0" h="1465579">
                  <a:moveTo>
                    <a:pt x="0" y="0"/>
                  </a:moveTo>
                  <a:lnTo>
                    <a:pt x="1" y="146525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732274" y="4202620"/>
              <a:ext cx="0" cy="1465580"/>
            </a:xfrm>
            <a:custGeom>
              <a:avLst/>
              <a:gdLst/>
              <a:ahLst/>
              <a:cxnLst/>
              <a:rect l="l" t="t" r="r" b="b"/>
              <a:pathLst>
                <a:path w="0" h="1465579">
                  <a:moveTo>
                    <a:pt x="0" y="0"/>
                  </a:moveTo>
                  <a:lnTo>
                    <a:pt x="1" y="146525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732274" y="6171728"/>
              <a:ext cx="0" cy="1465580"/>
            </a:xfrm>
            <a:custGeom>
              <a:avLst/>
              <a:gdLst/>
              <a:ahLst/>
              <a:cxnLst/>
              <a:rect l="l" t="t" r="r" b="b"/>
              <a:pathLst>
                <a:path w="0" h="1465579">
                  <a:moveTo>
                    <a:pt x="0" y="0"/>
                  </a:moveTo>
                  <a:lnTo>
                    <a:pt x="1" y="146525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732274" y="8140835"/>
              <a:ext cx="0" cy="1465580"/>
            </a:xfrm>
            <a:custGeom>
              <a:avLst/>
              <a:gdLst/>
              <a:ahLst/>
              <a:cxnLst/>
              <a:rect l="l" t="t" r="r" b="b"/>
              <a:pathLst>
                <a:path w="0" h="1465579">
                  <a:moveTo>
                    <a:pt x="0" y="0"/>
                  </a:moveTo>
                  <a:lnTo>
                    <a:pt x="1" y="146525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3172174" y="2673604"/>
            <a:ext cx="651700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80">
                <a:solidFill>
                  <a:srgbClr val="130F25"/>
                </a:solidFill>
                <a:latin typeface="Arial Black"/>
                <a:cs typeface="Arial Black"/>
              </a:rPr>
              <a:t>Use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130F25"/>
                </a:solidFill>
                <a:latin typeface="Arial Black"/>
                <a:cs typeface="Arial Black"/>
              </a:rPr>
              <a:t>clear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130F25"/>
                </a:solidFill>
                <a:latin typeface="Arial Black"/>
                <a:cs typeface="Arial Black"/>
              </a:rPr>
              <a:t>concise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language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172174" y="4639564"/>
            <a:ext cx="810133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60">
                <a:solidFill>
                  <a:srgbClr val="130F25"/>
                </a:solidFill>
                <a:latin typeface="Arial Black"/>
                <a:cs typeface="Arial Black"/>
              </a:rPr>
              <a:t>Provide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55">
                <a:solidFill>
                  <a:srgbClr val="130F25"/>
                </a:solidFill>
                <a:latin typeface="Arial Black"/>
                <a:cs typeface="Arial Black"/>
              </a:rPr>
              <a:t>examples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130F25"/>
                </a:solidFill>
                <a:latin typeface="Arial Black"/>
                <a:cs typeface="Arial Black"/>
              </a:rPr>
              <a:t>of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the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desired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14">
                <a:solidFill>
                  <a:srgbClr val="130F25"/>
                </a:solidFill>
                <a:latin typeface="Arial Black"/>
                <a:cs typeface="Arial Black"/>
              </a:rPr>
              <a:t>output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172174" y="6608571"/>
            <a:ext cx="609536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75">
                <a:solidFill>
                  <a:srgbClr val="130F25"/>
                </a:solidFill>
                <a:latin typeface="Arial Black"/>
                <a:cs typeface="Arial Black"/>
              </a:rPr>
              <a:t>Break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130F25"/>
                </a:solidFill>
                <a:latin typeface="Arial Black"/>
                <a:cs typeface="Arial Black"/>
              </a:rPr>
              <a:t>down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25">
                <a:solidFill>
                  <a:srgbClr val="130F25"/>
                </a:solidFill>
                <a:latin typeface="Arial Black"/>
                <a:cs typeface="Arial Black"/>
              </a:rPr>
              <a:t>complex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130F25"/>
                </a:solidFill>
                <a:latin typeface="Arial Black"/>
                <a:cs typeface="Arial Black"/>
              </a:rPr>
              <a:t>prompts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172174" y="8577579"/>
            <a:ext cx="826960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60">
                <a:solidFill>
                  <a:srgbClr val="130F25"/>
                </a:solidFill>
                <a:latin typeface="Arial Black"/>
                <a:cs typeface="Arial Black"/>
              </a:rPr>
              <a:t>Provide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feedback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to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the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LLM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iterate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90"/>
              <a:t>A</a:t>
            </a:r>
            <a:r>
              <a:rPr dirty="0" spc="-315"/>
              <a:t> </a:t>
            </a:r>
            <a:r>
              <a:rPr dirty="0" spc="-515"/>
              <a:t>Few</a:t>
            </a:r>
            <a:r>
              <a:rPr dirty="0" spc="-320"/>
              <a:t> </a:t>
            </a:r>
            <a:r>
              <a:rPr dirty="0" spc="-345"/>
              <a:t>Final</a:t>
            </a:r>
            <a:r>
              <a:rPr dirty="0" spc="-320"/>
              <a:t> </a:t>
            </a:r>
            <a:r>
              <a:rPr dirty="0" spc="-290"/>
              <a:t>Words</a:t>
            </a:r>
            <a:r>
              <a:rPr dirty="0" spc="-325"/>
              <a:t> </a:t>
            </a:r>
            <a:r>
              <a:rPr dirty="0" spc="-260"/>
              <a:t>on</a:t>
            </a:r>
            <a:r>
              <a:rPr dirty="0" spc="-320"/>
              <a:t> </a:t>
            </a:r>
            <a:r>
              <a:rPr dirty="0" spc="-305"/>
              <a:t>Prompt</a:t>
            </a:r>
            <a:r>
              <a:rPr dirty="0" spc="-325"/>
              <a:t> </a:t>
            </a:r>
            <a:r>
              <a:rPr dirty="0" spc="-305"/>
              <a:t>Engineering</a:t>
            </a:r>
          </a:p>
        </p:txBody>
      </p:sp>
      <p:grpSp>
        <p:nvGrpSpPr>
          <p:cNvPr id="12" name="object 12" descr=""/>
          <p:cNvGrpSpPr/>
          <p:nvPr/>
        </p:nvGrpSpPr>
        <p:grpSpPr>
          <a:xfrm>
            <a:off x="1003300" y="2274887"/>
            <a:ext cx="1398905" cy="7302500"/>
            <a:chOff x="1003300" y="2274887"/>
            <a:chExt cx="1398905" cy="7302500"/>
          </a:xfrm>
        </p:grpSpPr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4094" y="2274887"/>
              <a:ext cx="1396999" cy="13970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3300" y="6208712"/>
              <a:ext cx="1398587" cy="139858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00" y="4240212"/>
              <a:ext cx="1398587" cy="139858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00" y="8178800"/>
              <a:ext cx="1398587" cy="1398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sp>
          <p:nvSpPr>
            <p:cNvPr id="3" name="object 3" descr=""/>
            <p:cNvSpPr/>
            <p:nvPr/>
          </p:nvSpPr>
          <p:spPr>
            <a:xfrm>
              <a:off x="2732274" y="2236627"/>
              <a:ext cx="0" cy="1465580"/>
            </a:xfrm>
            <a:custGeom>
              <a:avLst/>
              <a:gdLst/>
              <a:ahLst/>
              <a:cxnLst/>
              <a:rect l="l" t="t" r="r" b="b"/>
              <a:pathLst>
                <a:path w="0" h="1465579">
                  <a:moveTo>
                    <a:pt x="0" y="0"/>
                  </a:moveTo>
                  <a:lnTo>
                    <a:pt x="1" y="146525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732274" y="4202620"/>
              <a:ext cx="0" cy="1465580"/>
            </a:xfrm>
            <a:custGeom>
              <a:avLst/>
              <a:gdLst/>
              <a:ahLst/>
              <a:cxnLst/>
              <a:rect l="l" t="t" r="r" b="b"/>
              <a:pathLst>
                <a:path w="0" h="1465579">
                  <a:moveTo>
                    <a:pt x="0" y="0"/>
                  </a:moveTo>
                  <a:lnTo>
                    <a:pt x="1" y="146525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732274" y="6171728"/>
              <a:ext cx="0" cy="1465580"/>
            </a:xfrm>
            <a:custGeom>
              <a:avLst/>
              <a:gdLst/>
              <a:ahLst/>
              <a:cxnLst/>
              <a:rect l="l" t="t" r="r" b="b"/>
              <a:pathLst>
                <a:path w="0" h="1465579">
                  <a:moveTo>
                    <a:pt x="0" y="0"/>
                  </a:moveTo>
                  <a:lnTo>
                    <a:pt x="1" y="146525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732274" y="8140835"/>
              <a:ext cx="0" cy="1465580"/>
            </a:xfrm>
            <a:custGeom>
              <a:avLst/>
              <a:gdLst/>
              <a:ahLst/>
              <a:cxnLst/>
              <a:rect l="l" t="t" r="r" b="b"/>
              <a:pathLst>
                <a:path w="0" h="1465579">
                  <a:moveTo>
                    <a:pt x="0" y="0"/>
                  </a:moveTo>
                  <a:lnTo>
                    <a:pt x="1" y="146525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3172174" y="2673604"/>
            <a:ext cx="339153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75">
                <a:solidFill>
                  <a:srgbClr val="130F25"/>
                </a:solidFill>
                <a:latin typeface="Arial Black"/>
                <a:cs typeface="Arial Black"/>
              </a:rPr>
              <a:t>Use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active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voice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172174" y="4639564"/>
            <a:ext cx="453644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75">
                <a:solidFill>
                  <a:srgbClr val="130F25"/>
                </a:solidFill>
                <a:latin typeface="Arial Black"/>
                <a:cs typeface="Arial Black"/>
              </a:rPr>
              <a:t>Use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130F25"/>
                </a:solidFill>
                <a:latin typeface="Arial Black"/>
                <a:cs typeface="Arial Black"/>
              </a:rPr>
              <a:t>positive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language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172174" y="6608571"/>
            <a:ext cx="886523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80">
                <a:solidFill>
                  <a:srgbClr val="130F25"/>
                </a:solidFill>
                <a:latin typeface="Arial Black"/>
                <a:cs typeface="Arial Black"/>
              </a:rPr>
              <a:t>Use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40">
                <a:solidFill>
                  <a:srgbClr val="130F25"/>
                </a:solidFill>
                <a:latin typeface="Arial Black"/>
                <a:cs typeface="Arial Black"/>
              </a:rPr>
              <a:t>keywords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that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are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related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to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your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130F25"/>
                </a:solidFill>
                <a:latin typeface="Arial Black"/>
                <a:cs typeface="Arial Black"/>
              </a:rPr>
              <a:t>topic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172174" y="8577579"/>
            <a:ext cx="1110615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80">
                <a:solidFill>
                  <a:srgbClr val="130F25"/>
                </a:solidFill>
                <a:latin typeface="Arial Black"/>
                <a:cs typeface="Arial Black"/>
              </a:rPr>
              <a:t>Use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prompts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that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are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consistent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130F25"/>
                </a:solidFill>
                <a:latin typeface="Arial Black"/>
                <a:cs typeface="Arial Black"/>
              </a:rPr>
              <a:t>with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the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training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40">
                <a:solidFill>
                  <a:srgbClr val="130F25"/>
                </a:solidFill>
                <a:latin typeface="Arial Black"/>
                <a:cs typeface="Arial Black"/>
              </a:rPr>
              <a:t>data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90"/>
              <a:t>A</a:t>
            </a:r>
            <a:r>
              <a:rPr dirty="0" spc="-315"/>
              <a:t> </a:t>
            </a:r>
            <a:r>
              <a:rPr dirty="0" spc="-515"/>
              <a:t>Few</a:t>
            </a:r>
            <a:r>
              <a:rPr dirty="0" spc="-320"/>
              <a:t> </a:t>
            </a:r>
            <a:r>
              <a:rPr dirty="0" spc="-345"/>
              <a:t>Final</a:t>
            </a:r>
            <a:r>
              <a:rPr dirty="0" spc="-320"/>
              <a:t> </a:t>
            </a:r>
            <a:r>
              <a:rPr dirty="0" spc="-290"/>
              <a:t>Words</a:t>
            </a:r>
            <a:r>
              <a:rPr dirty="0" spc="-325"/>
              <a:t> </a:t>
            </a:r>
            <a:r>
              <a:rPr dirty="0" spc="-260"/>
              <a:t>on</a:t>
            </a:r>
            <a:r>
              <a:rPr dirty="0" spc="-320"/>
              <a:t> </a:t>
            </a:r>
            <a:r>
              <a:rPr dirty="0" spc="-305"/>
              <a:t>Prompt</a:t>
            </a:r>
            <a:r>
              <a:rPr dirty="0" spc="-325"/>
              <a:t> </a:t>
            </a:r>
            <a:r>
              <a:rPr dirty="0" spc="-305"/>
              <a:t>Engineering</a:t>
            </a:r>
          </a:p>
        </p:txBody>
      </p:sp>
      <p:grpSp>
        <p:nvGrpSpPr>
          <p:cNvPr id="12" name="object 12" descr=""/>
          <p:cNvGrpSpPr/>
          <p:nvPr/>
        </p:nvGrpSpPr>
        <p:grpSpPr>
          <a:xfrm>
            <a:off x="1003300" y="2274887"/>
            <a:ext cx="1398905" cy="7302500"/>
            <a:chOff x="1003300" y="2274887"/>
            <a:chExt cx="1398905" cy="7302500"/>
          </a:xfrm>
        </p:grpSpPr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4094" y="2274887"/>
              <a:ext cx="1396999" cy="13970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3300" y="6208712"/>
              <a:ext cx="1398587" cy="139858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00" y="4240212"/>
              <a:ext cx="1398587" cy="139858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00" y="8178800"/>
              <a:ext cx="1398587" cy="1398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072376" y="717213"/>
            <a:ext cx="0" cy="8879840"/>
          </a:xfrm>
          <a:custGeom>
            <a:avLst/>
            <a:gdLst/>
            <a:ahLst/>
            <a:cxnLst/>
            <a:rect l="l" t="t" r="r" b="b"/>
            <a:pathLst>
              <a:path w="0"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4247197" y="4739132"/>
            <a:ext cx="220853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15">
                <a:solidFill>
                  <a:srgbClr val="130F25"/>
                </a:solidFill>
                <a:latin typeface="Arial Black"/>
                <a:cs typeface="Arial Black"/>
              </a:rPr>
              <a:t>Prompt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86040" y="3740403"/>
            <a:ext cx="352425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05">
                <a:solidFill>
                  <a:srgbClr val="FF1675"/>
                </a:solidFill>
              </a:rPr>
              <a:t>Natural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90">
                <a:solidFill>
                  <a:srgbClr val="FF1675"/>
                </a:solidFill>
              </a:rPr>
              <a:t>language</a:t>
            </a:r>
            <a:endParaRPr sz="3400"/>
          </a:p>
        </p:txBody>
      </p:sp>
      <p:sp>
        <p:nvSpPr>
          <p:cNvPr id="5" name="object 5" descr=""/>
          <p:cNvSpPr txBox="1"/>
          <p:nvPr/>
        </p:nvSpPr>
        <p:spPr>
          <a:xfrm>
            <a:off x="7682865" y="4590796"/>
            <a:ext cx="9124950" cy="1927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dirty="0" sz="3400" spc="-390">
                <a:solidFill>
                  <a:srgbClr val="FF1675"/>
                </a:solidFill>
                <a:latin typeface="Arial Black"/>
                <a:cs typeface="Arial Black"/>
              </a:rPr>
              <a:t>How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we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65">
                <a:solidFill>
                  <a:srgbClr val="FF1675"/>
                </a:solidFill>
                <a:latin typeface="Arial Black"/>
                <a:cs typeface="Arial Black"/>
              </a:rPr>
              <a:t>speak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in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FF1675"/>
                </a:solidFill>
                <a:latin typeface="Arial Black"/>
                <a:cs typeface="Arial Black"/>
              </a:rPr>
              <a:t>real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0">
                <a:solidFill>
                  <a:srgbClr val="FF1675"/>
                </a:solidFill>
                <a:latin typeface="Arial Black"/>
                <a:cs typeface="Arial Black"/>
              </a:rPr>
              <a:t>life</a:t>
            </a:r>
            <a:endParaRPr sz="3400">
              <a:latin typeface="Arial Black"/>
              <a:cs typeface="Arial Black"/>
            </a:endParaRPr>
          </a:p>
          <a:p>
            <a:pPr marL="12700" marR="5080" indent="3175">
              <a:lnSpc>
                <a:spcPct val="100600"/>
              </a:lnSpc>
              <a:spcBef>
                <a:spcPts val="2685"/>
              </a:spcBef>
            </a:pPr>
            <a:r>
              <a:rPr dirty="0" sz="3400" spc="-305">
                <a:solidFill>
                  <a:srgbClr val="FF1675"/>
                </a:solidFill>
                <a:latin typeface="Arial Black"/>
                <a:cs typeface="Arial Black"/>
              </a:rPr>
              <a:t>Prompts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bridge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gap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1675"/>
                </a:solidFill>
                <a:latin typeface="Arial Black"/>
                <a:cs typeface="Arial Black"/>
              </a:rPr>
              <a:t>between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human 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intention</a:t>
            </a:r>
            <a:r>
              <a:rPr dirty="0" sz="3400" spc="-21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and</a:t>
            </a:r>
            <a:r>
              <a:rPr dirty="0" sz="3400" spc="-21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machine-</a:t>
            </a: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generated</a:t>
            </a:r>
            <a:r>
              <a:rPr dirty="0" sz="3400" spc="-21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responses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457325" y="9125711"/>
              <a:ext cx="15331440" cy="0"/>
            </a:xfrm>
            <a:custGeom>
              <a:avLst/>
              <a:gdLst/>
              <a:ahLst/>
              <a:cxnLst/>
              <a:rect l="l" t="t" r="r" b="b"/>
              <a:pathLst>
                <a:path w="15331440" h="0">
                  <a:moveTo>
                    <a:pt x="0" y="0"/>
                  </a:moveTo>
                  <a:lnTo>
                    <a:pt x="15331060" y="1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536064" y="1696212"/>
            <a:ext cx="14006830" cy="490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0" spc="-375">
                <a:solidFill>
                  <a:srgbClr val="FFFFFF"/>
                </a:solidFill>
                <a:latin typeface="Arial Black"/>
                <a:cs typeface="Arial Black"/>
              </a:rPr>
              <a:t>Crafting</a:t>
            </a:r>
            <a:r>
              <a:rPr dirty="0" sz="8000" spc="-5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09">
                <a:solidFill>
                  <a:srgbClr val="FFFFFF"/>
                </a:solidFill>
                <a:latin typeface="Arial Black"/>
                <a:cs typeface="Arial Black"/>
              </a:rPr>
              <a:t>effective</a:t>
            </a:r>
            <a:r>
              <a:rPr dirty="0" sz="8000" spc="-5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530">
                <a:solidFill>
                  <a:srgbClr val="FFFFFF"/>
                </a:solidFill>
                <a:latin typeface="Arial Black"/>
                <a:cs typeface="Arial Black"/>
              </a:rPr>
              <a:t>prompts </a:t>
            </a:r>
            <a:r>
              <a:rPr dirty="0" sz="8000" spc="-650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8000" spc="-5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90">
                <a:solidFill>
                  <a:srgbClr val="FFFFFF"/>
                </a:solidFill>
                <a:latin typeface="Arial Black"/>
                <a:cs typeface="Arial Black"/>
              </a:rPr>
              <a:t>pivotal</a:t>
            </a:r>
            <a:r>
              <a:rPr dirty="0" sz="8000" spc="-5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84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8000" spc="-5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95">
                <a:solidFill>
                  <a:srgbClr val="FFFFFF"/>
                </a:solidFill>
                <a:latin typeface="Arial Black"/>
                <a:cs typeface="Arial Black"/>
              </a:rPr>
              <a:t>ensuring</a:t>
            </a:r>
            <a:r>
              <a:rPr dirty="0" sz="8000" spc="-5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50">
                <a:solidFill>
                  <a:srgbClr val="FFFFFF"/>
                </a:solidFill>
                <a:latin typeface="Arial Black"/>
                <a:cs typeface="Arial Black"/>
              </a:rPr>
              <a:t>that</a:t>
            </a:r>
            <a:r>
              <a:rPr dirty="0" sz="8000" spc="-5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680">
                <a:solidFill>
                  <a:srgbClr val="FFFFFF"/>
                </a:solidFill>
                <a:latin typeface="Arial Black"/>
                <a:cs typeface="Arial Black"/>
              </a:rPr>
              <a:t>an </a:t>
            </a:r>
            <a:r>
              <a:rPr dirty="0" sz="8000" spc="-615">
                <a:solidFill>
                  <a:srgbClr val="FFFFFF"/>
                </a:solidFill>
                <a:latin typeface="Arial Black"/>
                <a:cs typeface="Arial Black"/>
              </a:rPr>
              <a:t>LLM</a:t>
            </a:r>
            <a:r>
              <a:rPr dirty="0" sz="8000" spc="-5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500">
                <a:solidFill>
                  <a:srgbClr val="FFFFFF"/>
                </a:solidFill>
                <a:latin typeface="Arial Black"/>
                <a:cs typeface="Arial Black"/>
              </a:rPr>
              <a:t>produces</a:t>
            </a:r>
            <a:r>
              <a:rPr dirty="0" sz="8000" spc="-5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610">
                <a:solidFill>
                  <a:srgbClr val="FFFFFF"/>
                </a:solidFill>
                <a:latin typeface="Arial Black"/>
                <a:cs typeface="Arial Black"/>
              </a:rPr>
              <a:t>accurate</a:t>
            </a:r>
            <a:r>
              <a:rPr dirty="0" sz="8000" spc="-5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565">
                <a:solidFill>
                  <a:srgbClr val="FFFFFF"/>
                </a:solidFill>
                <a:latin typeface="Arial Black"/>
                <a:cs typeface="Arial Black"/>
              </a:rPr>
              <a:t>and valuable</a:t>
            </a:r>
            <a:r>
              <a:rPr dirty="0" sz="8000" spc="-5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585">
                <a:solidFill>
                  <a:srgbClr val="FFFFFF"/>
                </a:solidFill>
                <a:latin typeface="Arial Black"/>
                <a:cs typeface="Arial Black"/>
              </a:rPr>
              <a:t>responses</a:t>
            </a:r>
            <a:endParaRPr sz="8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2024-03-12T06:51:02Z</dcterms:created>
  <dcterms:modified xsi:type="dcterms:W3CDTF">2024-03-12T06:51:02Z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2023-11-03T00:00:00Z</vt:filetime>
  </property>
  <property fmtid="{D5CDD505-2E9C-101B-9397-08002B2CF9AE}" pid="3" name="LastSaved">
    <vt:filetime>2024-03-12T00:00:00Z</vt:filetime>
  </property>
  <property fmtid="{D5CDD505-2E9C-101B-9397-08002B2CF9AE}" pid="4" name="Producer">
    <vt:lpwstr>macOS Version 13.6 (Build 22G120) Quartz PDFContext</vt:lpwstr>
  </property>
</Properties>
</file>